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9" r:id="rId2"/>
    <p:sldId id="257" r:id="rId3"/>
    <p:sldId id="311" r:id="rId4"/>
    <p:sldId id="260" r:id="rId5"/>
    <p:sldId id="261" r:id="rId6"/>
    <p:sldId id="262" r:id="rId7"/>
    <p:sldId id="263" r:id="rId8"/>
    <p:sldId id="264" r:id="rId9"/>
    <p:sldId id="265" r:id="rId10"/>
    <p:sldId id="266" r:id="rId11"/>
    <p:sldId id="267" r:id="rId12"/>
    <p:sldId id="273" r:id="rId13"/>
    <p:sldId id="322" r:id="rId14"/>
    <p:sldId id="323" r:id="rId15"/>
    <p:sldId id="325" r:id="rId16"/>
    <p:sldId id="274" r:id="rId17"/>
    <p:sldId id="324" r:id="rId18"/>
    <p:sldId id="275" r:id="rId19"/>
    <p:sldId id="276" r:id="rId20"/>
    <p:sldId id="327" r:id="rId21"/>
    <p:sldId id="328" r:id="rId22"/>
    <p:sldId id="329" r:id="rId23"/>
    <p:sldId id="330" r:id="rId24"/>
    <p:sldId id="331" r:id="rId25"/>
    <p:sldId id="332" r:id="rId26"/>
    <p:sldId id="333" r:id="rId27"/>
    <p:sldId id="277" r:id="rId28"/>
    <p:sldId id="318" r:id="rId29"/>
    <p:sldId id="319" r:id="rId30"/>
    <p:sldId id="317" r:id="rId31"/>
    <p:sldId id="278" r:id="rId32"/>
    <p:sldId id="281" r:id="rId33"/>
    <p:sldId id="282" r:id="rId34"/>
    <p:sldId id="283" r:id="rId35"/>
    <p:sldId id="288" r:id="rId36"/>
    <p:sldId id="289" r:id="rId37"/>
    <p:sldId id="301" r:id="rId38"/>
    <p:sldId id="302" r:id="rId39"/>
    <p:sldId id="303" r:id="rId40"/>
    <p:sldId id="304" r:id="rId41"/>
    <p:sldId id="335" r:id="rId42"/>
    <p:sldId id="305" r:id="rId43"/>
    <p:sldId id="306" r:id="rId44"/>
    <p:sldId id="567" r:id="rId45"/>
    <p:sldId id="307" r:id="rId46"/>
    <p:sldId id="308" r:id="rId47"/>
    <p:sldId id="338" r:id="rId48"/>
    <p:sldId id="563" r:id="rId49"/>
    <p:sldId id="566" r:id="rId50"/>
    <p:sldId id="294" r:id="rId51"/>
    <p:sldId id="298" r:id="rId52"/>
    <p:sldId id="339" r:id="rId53"/>
    <p:sldId id="340" r:id="rId54"/>
    <p:sldId id="341" r:id="rId55"/>
    <p:sldId id="299"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96BED9C-E93C-474C-B8B8-076783EE9F2E}">
          <p14:sldIdLst>
            <p14:sldId id="259"/>
            <p14:sldId id="257"/>
            <p14:sldId id="311"/>
            <p14:sldId id="260"/>
            <p14:sldId id="261"/>
            <p14:sldId id="262"/>
            <p14:sldId id="263"/>
            <p14:sldId id="264"/>
            <p14:sldId id="265"/>
            <p14:sldId id="266"/>
            <p14:sldId id="267"/>
            <p14:sldId id="273"/>
            <p14:sldId id="322"/>
            <p14:sldId id="323"/>
            <p14:sldId id="325"/>
            <p14:sldId id="274"/>
            <p14:sldId id="324"/>
            <p14:sldId id="275"/>
            <p14:sldId id="276"/>
            <p14:sldId id="327"/>
            <p14:sldId id="328"/>
            <p14:sldId id="329"/>
            <p14:sldId id="330"/>
            <p14:sldId id="331"/>
            <p14:sldId id="332"/>
            <p14:sldId id="333"/>
            <p14:sldId id="277"/>
            <p14:sldId id="318"/>
            <p14:sldId id="319"/>
            <p14:sldId id="317"/>
            <p14:sldId id="278"/>
            <p14:sldId id="281"/>
            <p14:sldId id="282"/>
            <p14:sldId id="283"/>
            <p14:sldId id="288"/>
            <p14:sldId id="289"/>
            <p14:sldId id="301"/>
            <p14:sldId id="302"/>
            <p14:sldId id="303"/>
            <p14:sldId id="304"/>
            <p14:sldId id="335"/>
            <p14:sldId id="305"/>
            <p14:sldId id="306"/>
            <p14:sldId id="567"/>
            <p14:sldId id="307"/>
            <p14:sldId id="308"/>
            <p14:sldId id="338"/>
            <p14:sldId id="563"/>
            <p14:sldId id="566"/>
            <p14:sldId id="294"/>
            <p14:sldId id="298"/>
            <p14:sldId id="339"/>
            <p14:sldId id="340"/>
            <p14:sldId id="341"/>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1" autoAdjust="0"/>
    <p:restoredTop sz="94660"/>
  </p:normalViewPr>
  <p:slideViewPr>
    <p:cSldViewPr snapToGrid="0" showGuides="1">
      <p:cViewPr varScale="1">
        <p:scale>
          <a:sx n="62" d="100"/>
          <a:sy n="62" d="100"/>
        </p:scale>
        <p:origin x="29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539AE-5116-48C8-A68B-15065AAD042C}" type="datetimeFigureOut">
              <a:rPr lang="pt-BR" smtClean="0"/>
              <a:t>17/04/2023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695-4975-4A62-999D-3E81A8B65450}" type="slidenum">
              <a:rPr lang="pt-BR" smtClean="0"/>
              <a:t>‹nº›</a:t>
            </a:fld>
            <a:endParaRPr lang="pt-BR"/>
          </a:p>
        </p:txBody>
      </p:sp>
    </p:spTree>
    <p:extLst>
      <p:ext uri="{BB962C8B-B14F-4D97-AF65-F5344CB8AC3E}">
        <p14:creationId xmlns:p14="http://schemas.microsoft.com/office/powerpoint/2010/main" val="223839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sz="1200">
                <a:latin typeface="Arial"/>
                <a:ea typeface="Arial"/>
                <a:cs typeface="Arial"/>
                <a:sym typeface="Arial"/>
              </a:defRPr>
            </a:lvl1pPr>
          </a:lstStyle>
          <a:p>
            <a:r>
              <a:t>The statistical sensitivity of the BAO measurement is limited by non-linear structure formation. Following Eisenstein et al. (2007a) we apply a procedure to reconstruct the linear density field. This procedure attempts to partially reverse the effects of non-linear growth of structure and large-scale peculiar velocities from the data. This is accomplished using the measured galaxy density field and Lagrangian theory relations between density and displacement. Reconstruction reduces the anisotropy in the clustering, reverses the smoothing of the BAO feature due to second-order effects, and significantly reduces the expected bias in the BAO distance scale that arises from these same second-order effects. Reconstruction thus improves the precision of our BAO scale measurements while simplifying our analyses.</a:t>
            </a:r>
          </a:p>
        </p:txBody>
      </p:sp>
    </p:spTree>
    <p:extLst>
      <p:ext uri="{BB962C8B-B14F-4D97-AF65-F5344CB8AC3E}">
        <p14:creationId xmlns:p14="http://schemas.microsoft.com/office/powerpoint/2010/main" val="251982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7EDAD-E41F-E2A0-A183-425ACBE7DD4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24374B9-8FCB-E32F-EBB5-EC718D01A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C225C4-43CF-B59A-C856-D7598D127909}"/>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82B91B40-1640-A69E-4E78-F09DC3898D3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78507B-BFBA-D9E6-55D0-10AF9431957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2756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6DF50-0896-7C71-B0C4-AB215AB543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461FE54-8A15-7CE6-D576-7B395CAF9A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CC852C-7E09-1ADB-5837-E7B50C0B1C51}"/>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FAC97ACB-ECE8-00C4-EA8E-2DB437F695E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971B2BB-70E8-7CC5-1EAB-828FC4177C1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758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CC74B8-9C30-FF5D-E50E-2AA8AC000A2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A10E38A-5CEF-2CF5-813E-8511BA72401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CC3A34-4C7C-EFF5-8079-DF531E57B821}"/>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AD0A0A7D-F076-88C4-FFB9-16044DFA510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3A06E7-350E-F8AA-83A2-9A41D73EEFF5}"/>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86150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08642" y="273630"/>
            <a:ext cx="10968961" cy="1143481"/>
          </a:xfrm>
          <a:prstGeom prst="rect">
            <a:avLst/>
          </a:prstGeom>
        </p:spPr>
        <p:txBody>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261367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255285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592580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E3009-8390-7B59-81D1-F333CDF1D06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6027C76-BD61-4189-A30C-6958EC1CCAE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1CD767-3431-9496-030B-1DCB5DA60FE6}"/>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4B639ED8-026A-7EAB-FEB7-A4EAB4101D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07025F-6CC7-6795-D0D7-CD97113DA2EA}"/>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80498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773B3-250B-DC56-50A7-AC1066FC50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44E292A-DFC9-F1A2-ABB2-BB91104C7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C74020-0F7D-55A7-B749-DA29511031A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1EC31F0A-C53F-5213-C1BF-D1A705F046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A753BBB-BF4D-875D-2C9C-A5AEB66E2FA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136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FAFD2-2CBB-D988-8EEB-D756C35D36C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682B19-CD63-A3C8-3A34-15D69ED6DFC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BEACE87-0EC1-EAD4-4F9C-23EADC4BCE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D146099-F289-20A2-1A42-1677E565DAA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EF290B7F-1BB1-DA7A-CC90-20D4DE73086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71727FE-D1DB-9798-A1DA-D4351C34F9E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344928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3846A-F057-84D8-24DB-170514F3B96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AEDB99-75AF-BB6F-2746-D8EB6474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B22D508-35EF-3A18-CE6B-A2C44D7044B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49138-DAD2-148D-E8D0-3E3A3A53F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1198E2A-5C89-3E53-7986-1A1269D2DD5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BCFB163-11FA-8910-58BE-0E45FD6F1E8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8" name="Espaço Reservado para Rodapé 7">
            <a:extLst>
              <a:ext uri="{FF2B5EF4-FFF2-40B4-BE49-F238E27FC236}">
                <a16:creationId xmlns:a16="http://schemas.microsoft.com/office/drawing/2014/main" id="{67D0B7BD-4485-5CD5-5D3B-6C3D47775CD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6FEDC473-6567-FF57-97BC-744CD1B88B9D}"/>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55438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B965-F4EE-A966-27A3-CA56F0CC6B5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020B9D8-22B1-F200-4CEF-4CD6C8CF9484}"/>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4" name="Espaço Reservado para Rodapé 3">
            <a:extLst>
              <a:ext uri="{FF2B5EF4-FFF2-40B4-BE49-F238E27FC236}">
                <a16:creationId xmlns:a16="http://schemas.microsoft.com/office/drawing/2014/main" id="{0834B7B4-CA08-C5D1-84A3-968433C3B55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18F6EE-3BBE-616D-2F32-D534690A3DBB}"/>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7909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316378-523E-467B-07D5-D3DCA3291FD7}"/>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3" name="Espaço Reservado para Rodapé 2">
            <a:extLst>
              <a:ext uri="{FF2B5EF4-FFF2-40B4-BE49-F238E27FC236}">
                <a16:creationId xmlns:a16="http://schemas.microsoft.com/office/drawing/2014/main" id="{BCE5A256-2A1F-16F8-0A0E-47A2A8887FA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FD3C67E-FCF9-4884-E6ED-372F371AE7A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7118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D4E7F-47A9-37F4-549C-CE895A07A0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E6B8C3A-B014-A58A-DE07-4DD0922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3AE90D6-EFB2-144F-899D-66A19533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4819243-20A4-CD3B-0E3E-7C0031982A55}"/>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95FEC7C7-FEA0-2B70-6BE3-17E44008AAA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85EA73D-B924-CD7A-43A4-AA0DB6540D87}"/>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0811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58BDC-A793-ECC5-B946-E6CEF16ADE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D72424-498E-0FE4-7287-95CD7B1B1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15CAC80-E934-F333-D5C6-8AE76B4A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74F1C96-CF3B-D758-62D5-6CB212A82C7E}"/>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76FCCB75-AB76-2527-5A1E-CE1339C65B0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AAAC907-C32C-0385-276A-79942FA8509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49088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F28F6C-9653-7D8D-69E6-089AEC534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28DAEF-4C3C-1F31-F38D-E3C189DB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354782-5F16-2721-C098-E999854CF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BF18B587-819E-38B2-4854-B872FC69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314DD9D-EB88-A1AE-A867-0C397CC21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E561D-8722-4774-9944-72EDF7DC8D1F}" type="slidenum">
              <a:rPr lang="pt-BR" smtClean="0"/>
              <a:t>‹nº›</a:t>
            </a:fld>
            <a:endParaRPr lang="pt-BR"/>
          </a:p>
        </p:txBody>
      </p:sp>
    </p:spTree>
    <p:extLst>
      <p:ext uri="{BB962C8B-B14F-4D97-AF65-F5344CB8AC3E}">
        <p14:creationId xmlns:p14="http://schemas.microsoft.com/office/powerpoint/2010/main" val="56162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nature.com/nature/journal/v440/n7088/full/nature04803.html%23B49" TargetMode="External"/><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1.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openxmlformats.org/officeDocument/2006/relationships/image" Target="../media/image53.emf"/><Relationship Id="rId5" Type="http://schemas.openxmlformats.org/officeDocument/2006/relationships/image" Target="../media/image5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2.emf"/></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 Id="rId5" Type="http://schemas.openxmlformats.org/officeDocument/2006/relationships/image" Target="../media/image61.jpe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4.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4.xml"/><Relationship Id="rId5" Type="http://schemas.openxmlformats.org/officeDocument/2006/relationships/image" Target="../media/image87.jpeg"/><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hyperlink" Target="https://pt.wikipedia.org/wiki/BINGO_(telesc%C3%B3pio)" TargetMode="External"/><Relationship Id="rId2" Type="http://schemas.openxmlformats.org/officeDocument/2006/relationships/hyperlink" Target="http://www.bingotelescope.org/en/"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Whispers of the Universe: theoretical and observational developments in the BINGO project."/>
          <p:cNvSpPr txBox="1"/>
          <p:nvPr/>
        </p:nvSpPr>
        <p:spPr>
          <a:xfrm>
            <a:off x="698500" y="1062015"/>
            <a:ext cx="10693400" cy="2113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Lst>
              <a:defRPr sz="4400" i="1">
                <a:solidFill>
                  <a:srgbClr val="FF2600"/>
                </a:solidFill>
                <a:latin typeface="Baskerville SemiBold"/>
                <a:ea typeface="Baskerville SemiBold"/>
                <a:cs typeface="Baskerville SemiBold"/>
                <a:sym typeface="Baskerville SemiBold"/>
              </a:defRPr>
            </a:lvl1pPr>
          </a:lstStyle>
          <a:p>
            <a:r>
              <a:rPr dirty="0"/>
              <a:t>Whispers of the Universe: theoretical and observational developments in the BINGO project.</a:t>
            </a:r>
          </a:p>
        </p:txBody>
      </p:sp>
      <p:sp>
        <p:nvSpPr>
          <p:cNvPr id="146" name="UNIVERSITY OF SÃO PAULO"/>
          <p:cNvSpPr txBox="1"/>
          <p:nvPr/>
        </p:nvSpPr>
        <p:spPr>
          <a:xfrm>
            <a:off x="3973441" y="326916"/>
            <a:ext cx="3755521" cy="451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lgn="ctr">
              <a:tabLst>
                <a:tab pos="647700" algn="l"/>
                <a:tab pos="1308100" algn="l"/>
                <a:tab pos="1968500" algn="l"/>
                <a:tab pos="2616200" algn="l"/>
                <a:tab pos="3276600" algn="l"/>
              </a:tabLst>
              <a:defRPr>
                <a:solidFill>
                  <a:srgbClr val="FF2600"/>
                </a:solidFill>
              </a:defRPr>
            </a:lvl1pPr>
          </a:lstStyle>
          <a:p>
            <a:r>
              <a:rPr sz="2400" dirty="0"/>
              <a:t>UNIVERSITY OF SÃO PAULO</a:t>
            </a:r>
          </a:p>
        </p:txBody>
      </p:sp>
      <p:sp>
        <p:nvSpPr>
          <p:cNvPr id="147" name="Elcio Abdalla…"/>
          <p:cNvSpPr txBox="1"/>
          <p:nvPr/>
        </p:nvSpPr>
        <p:spPr>
          <a:xfrm>
            <a:off x="4218239" y="5739835"/>
            <a:ext cx="3755521" cy="69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lgn="ctr">
              <a:tabLst>
                <a:tab pos="647700" algn="l"/>
                <a:tab pos="1308100" algn="l"/>
                <a:tab pos="1968500" algn="l"/>
                <a:tab pos="2616200" algn="l"/>
                <a:tab pos="3276600" algn="l"/>
              </a:tabLst>
              <a:defRPr>
                <a:solidFill>
                  <a:srgbClr val="FF2600"/>
                </a:solidFill>
              </a:defRPr>
            </a:pPr>
            <a:r>
              <a:rPr sz="2000" dirty="0"/>
              <a:t>Elcio Abdalla</a:t>
            </a:r>
          </a:p>
          <a:p>
            <a:pPr algn="ctr">
              <a:tabLst>
                <a:tab pos="647700" algn="l"/>
                <a:tab pos="1308100" algn="l"/>
                <a:tab pos="1968500" algn="l"/>
                <a:tab pos="2616200" algn="l"/>
                <a:tab pos="3276600" algn="l"/>
              </a:tabLst>
              <a:defRPr>
                <a:solidFill>
                  <a:srgbClr val="FF2600"/>
                </a:solidFill>
              </a:defRPr>
            </a:pPr>
            <a:r>
              <a:rPr sz="2000" dirty="0"/>
              <a:t>20</a:t>
            </a:r>
            <a:r>
              <a:rPr lang="pt-BR" sz="2000"/>
              <a:t>23</a:t>
            </a:r>
            <a:endParaRPr sz="2000" dirty="0"/>
          </a:p>
        </p:txBody>
      </p:sp>
      <p:sp>
        <p:nvSpPr>
          <p:cNvPr id="148" name="I present the theoretical developments expected in the construction of the BINGO (BAO In Neutral Gas Observations)  observatory, which is being supported by a consortium led by Brazil including China, UK, South Africa, France and Switzerland."/>
          <p:cNvSpPr txBox="1"/>
          <p:nvPr/>
        </p:nvSpPr>
        <p:spPr>
          <a:xfrm>
            <a:off x="238253" y="3549835"/>
            <a:ext cx="11509247" cy="1815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solidFill>
                  <a:srgbClr val="0C1D7F"/>
                </a:solidFill>
              </a:defRPr>
            </a:lvl1pPr>
          </a:lstStyle>
          <a:p>
            <a:r>
              <a:rPr sz="2800" dirty="0"/>
              <a:t>I present the theoretical developments expected in the construction of the BINGO</a:t>
            </a:r>
            <a:r>
              <a:rPr lang="pt-BR" sz="2800" dirty="0"/>
              <a:t> </a:t>
            </a:r>
            <a:r>
              <a:rPr sz="2800" dirty="0"/>
              <a:t>(BAO </a:t>
            </a:r>
            <a:r>
              <a:rPr lang="pt-BR" sz="2800" dirty="0" err="1"/>
              <a:t>from</a:t>
            </a:r>
            <a:r>
              <a:rPr lang="pt-BR" sz="2800" dirty="0"/>
              <a:t> </a:t>
            </a:r>
            <a:r>
              <a:rPr lang="pt-BR" sz="2800" dirty="0" err="1"/>
              <a:t>Integrated</a:t>
            </a:r>
            <a:r>
              <a:rPr lang="pt-BR" sz="2800" dirty="0"/>
              <a:t> </a:t>
            </a:r>
            <a:r>
              <a:rPr sz="2800" dirty="0"/>
              <a:t>Gas Observations)  observatory, which is being supported by a consortium led by Brazil including China, UK, South Africa, France</a:t>
            </a:r>
            <a:r>
              <a:rPr lang="pt-BR" sz="2800" dirty="0"/>
              <a:t> </a:t>
            </a:r>
            <a:r>
              <a:rPr lang="pt-BR" sz="2800" dirty="0" err="1"/>
              <a:t>and</a:t>
            </a:r>
            <a:r>
              <a:rPr lang="pt-BR" sz="2800" dirty="0"/>
              <a:t> </a:t>
            </a:r>
            <a:r>
              <a:rPr lang="pt-BR" sz="2800" dirty="0" err="1"/>
              <a:t>Italy</a:t>
            </a:r>
            <a:r>
              <a:rPr sz="2800"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vidence Against ΛDCM?…"/>
          <p:cNvSpPr txBox="1"/>
          <p:nvPr/>
        </p:nvSpPr>
        <p:spPr>
          <a:xfrm>
            <a:off x="1958880" y="1"/>
            <a:ext cx="8586722" cy="1923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4400">
                <a:solidFill>
                  <a:srgbClr val="95B3D7"/>
                </a:solidFill>
              </a:defRPr>
            </a:pPr>
            <a:r>
              <a:rPr sz="4400" dirty="0">
                <a:solidFill>
                  <a:srgbClr val="7030A0"/>
                </a:solidFill>
              </a:rPr>
              <a:t>Evidence Against ΛDCM?</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2000">
                <a:solidFill>
                  <a:srgbClr val="95B3D7"/>
                </a:solidFill>
              </a:defRPr>
            </a:pPr>
            <a:r>
              <a:rPr sz="2000" dirty="0">
                <a:solidFill>
                  <a:schemeClr val="accent6">
                    <a:lumMod val="50000"/>
                  </a:schemeClr>
                </a:solidFill>
              </a:rPr>
              <a:t>Baryon Acoustic Oscillations in the Lyα forest of BOSS DR11 quasars.</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a:solidFill>
                  <a:srgbClr val="95B3D7"/>
                </a:solidFill>
              </a:defRPr>
            </a:pPr>
            <a:r>
              <a:rPr dirty="0">
                <a:solidFill>
                  <a:schemeClr val="accent6">
                    <a:lumMod val="50000"/>
                  </a:schemeClr>
                </a:solidFill>
              </a:rPr>
              <a:t>T. </a:t>
            </a:r>
            <a:r>
              <a:rPr dirty="0" err="1">
                <a:solidFill>
                  <a:schemeClr val="accent6">
                    <a:lumMod val="50000"/>
                  </a:schemeClr>
                </a:solidFill>
              </a:rPr>
              <a:t>Delubac</a:t>
            </a:r>
            <a:r>
              <a:rPr dirty="0">
                <a:solidFill>
                  <a:schemeClr val="accent6">
                    <a:lumMod val="50000"/>
                  </a:schemeClr>
                </a:solidFill>
              </a:rPr>
              <a:t> et al. [BOSS Collaboration] – A&amp;A 574, A59 (2015), </a:t>
            </a:r>
            <a:r>
              <a:rPr dirty="0" err="1">
                <a:solidFill>
                  <a:schemeClr val="accent6">
                    <a:lumMod val="50000"/>
                  </a:schemeClr>
                </a:solidFill>
              </a:rPr>
              <a:t>arXiv</a:t>
            </a:r>
            <a:r>
              <a:rPr dirty="0">
                <a:solidFill>
                  <a:schemeClr val="accent6">
                    <a:lumMod val="50000"/>
                  </a:schemeClr>
                </a:solidFill>
              </a:rPr>
              <a:t>: 1404.1801</a:t>
            </a:r>
            <a:br>
              <a:rPr dirty="0"/>
            </a:br>
            <a:br>
              <a:rPr dirty="0"/>
            </a:br>
            <a:br>
              <a:rPr dirty="0"/>
            </a:br>
            <a:endParaRPr dirty="0"/>
          </a:p>
        </p:txBody>
      </p:sp>
      <p:sp>
        <p:nvSpPr>
          <p:cNvPr id="215" name="From adjusting the BAO peaks and combining with the ΛCDM fiducial values from Planck+ WMAP:"/>
          <p:cNvSpPr txBox="1"/>
          <p:nvPr/>
        </p:nvSpPr>
        <p:spPr>
          <a:xfrm>
            <a:off x="1958880" y="1479035"/>
            <a:ext cx="8334720" cy="1219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sz="1400"/>
            </a:pPr>
            <a:r>
              <a:rPr sz="1400"/>
              <a:t>From adjusting the BAO peaks and combining with the ΛCDM fiducial values from Planck+ WMAP:</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pic>
        <p:nvPicPr>
          <p:cNvPr id="216" name="image16.png" descr="image16.png"/>
          <p:cNvPicPr>
            <a:picLocks noChangeAspect="1"/>
          </p:cNvPicPr>
          <p:nvPr/>
        </p:nvPicPr>
        <p:blipFill>
          <a:blip r:embed="rId2"/>
          <a:stretch>
            <a:fillRect/>
          </a:stretch>
        </p:blipFill>
        <p:spPr>
          <a:xfrm>
            <a:off x="6497760" y="3394437"/>
            <a:ext cx="4008961" cy="2878863"/>
          </a:xfrm>
          <a:prstGeom prst="rect">
            <a:avLst/>
          </a:prstGeom>
          <a:ln w="12700">
            <a:miter lim="400000"/>
          </a:ln>
        </p:spPr>
      </p:pic>
      <p:pic>
        <p:nvPicPr>
          <p:cNvPr id="217" name="image17.png" descr="image17.png"/>
          <p:cNvPicPr>
            <a:picLocks noChangeAspect="1"/>
          </p:cNvPicPr>
          <p:nvPr/>
        </p:nvPicPr>
        <p:blipFill>
          <a:blip r:embed="rId3"/>
          <a:stretch>
            <a:fillRect/>
          </a:stretch>
        </p:blipFill>
        <p:spPr>
          <a:xfrm>
            <a:off x="3476640" y="1994611"/>
            <a:ext cx="4908961" cy="1062833"/>
          </a:xfrm>
          <a:prstGeom prst="rect">
            <a:avLst/>
          </a:prstGeom>
          <a:ln w="12700">
            <a:miter lim="400000"/>
          </a:ln>
        </p:spPr>
      </p:pic>
      <p:pic>
        <p:nvPicPr>
          <p:cNvPr id="218" name="image18.png" descr="image18.png"/>
          <p:cNvPicPr>
            <a:picLocks noChangeAspect="1"/>
          </p:cNvPicPr>
          <p:nvPr/>
        </p:nvPicPr>
        <p:blipFill>
          <a:blip r:embed="rId4"/>
          <a:stretch>
            <a:fillRect/>
          </a:stretch>
        </p:blipFill>
        <p:spPr>
          <a:xfrm>
            <a:off x="8793120" y="2543306"/>
            <a:ext cx="1280161" cy="256348"/>
          </a:xfrm>
          <a:prstGeom prst="rect">
            <a:avLst/>
          </a:prstGeom>
          <a:ln w="12700">
            <a:miter lim="400000"/>
          </a:ln>
        </p:spPr>
      </p:pic>
      <p:sp>
        <p:nvSpPr>
          <p:cNvPr id="219" name="Constraints on (DA/rd,DH(=H/c)/rd)"/>
          <p:cNvSpPr txBox="1"/>
          <p:nvPr/>
        </p:nvSpPr>
        <p:spPr>
          <a:xfrm>
            <a:off x="7495681" y="3138091"/>
            <a:ext cx="3240875"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p>
            <a:r>
              <a:t>Constraints on (</a:t>
            </a:r>
            <a:r>
              <a:rPr i="1"/>
              <a:t>D</a:t>
            </a:r>
            <a:r>
              <a:rPr i="1" baseline="-25000"/>
              <a:t>A</a:t>
            </a:r>
            <a:r>
              <a:t>/</a:t>
            </a:r>
            <a:r>
              <a:rPr i="1"/>
              <a:t>r</a:t>
            </a:r>
            <a:r>
              <a:rPr i="1" baseline="-25000"/>
              <a:t>d</a:t>
            </a:r>
            <a:r>
              <a:t>,</a:t>
            </a:r>
            <a:r>
              <a:rPr i="1"/>
              <a:t>D</a:t>
            </a:r>
            <a:r>
              <a:rPr i="1" baseline="-25000"/>
              <a:t>H</a:t>
            </a:r>
            <a:r>
              <a:rPr i="1"/>
              <a:t>(=H/c)</a:t>
            </a:r>
            <a:r>
              <a:t>/</a:t>
            </a:r>
            <a:r>
              <a:rPr i="1"/>
              <a:t>r</a:t>
            </a:r>
            <a:r>
              <a:rPr i="1" baseline="-25000"/>
              <a:t>d</a:t>
            </a:r>
            <a:r>
              <a:t>)</a:t>
            </a:r>
          </a:p>
        </p:txBody>
      </p:sp>
      <p:sp>
        <p:nvSpPr>
          <p:cNvPr id="220" name="Values differ:     1.8σ  from Planck+WP;…"/>
          <p:cNvSpPr txBox="1"/>
          <p:nvPr/>
        </p:nvSpPr>
        <p:spPr>
          <a:xfrm>
            <a:off x="1958880" y="2996956"/>
            <a:ext cx="4658402" cy="173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Values differ:     1.8σ  from Planck+WP; </a:t>
            </a:r>
          </a:p>
          <a:p>
            <a:pPr marL="283685" indent="-283685">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		              1.6σ from WMAP9+ACT+SPT</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sp>
        <p:nvSpPr>
          <p:cNvPr id="221" name="Conclusion: Approximately 2σ below the value of DH"/>
          <p:cNvSpPr txBox="1"/>
          <p:nvPr/>
        </p:nvSpPr>
        <p:spPr>
          <a:xfrm>
            <a:off x="520700" y="4008630"/>
            <a:ext cx="5791912"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82" tIns="45682" rIns="45682" bIns="45682">
            <a:spAutoFit/>
          </a:bodyPr>
          <a:lstStyle/>
          <a:p>
            <a:pPr>
              <a:spcBef>
                <a:spcPts val="1400"/>
              </a:spcBef>
            </a:pPr>
            <a:r>
              <a:rPr dirty="0"/>
              <a:t>    Conclusion: </a:t>
            </a:r>
            <a:r>
              <a:rPr dirty="0">
                <a:solidFill>
                  <a:srgbClr val="FF2600"/>
                </a:solidFill>
              </a:rPr>
              <a:t>Approximately 2σ below the value of </a:t>
            </a:r>
            <a:r>
              <a:rPr i="1" dirty="0">
                <a:solidFill>
                  <a:srgbClr val="FF2600"/>
                </a:solidFill>
              </a:rPr>
              <a:t>D</a:t>
            </a:r>
            <a:r>
              <a:rPr i="1" baseline="-25000" dirty="0">
                <a:solidFill>
                  <a:srgbClr val="FF2600"/>
                </a:solidFill>
              </a:rPr>
              <a:t>H</a:t>
            </a:r>
          </a:p>
        </p:txBody>
      </p:sp>
      <p:sp>
        <p:nvSpPr>
          <p:cNvPr id="222" name="And 2σ above the value of DA…"/>
          <p:cNvSpPr txBox="1"/>
          <p:nvPr/>
        </p:nvSpPr>
        <p:spPr>
          <a:xfrm>
            <a:off x="2055361" y="4654884"/>
            <a:ext cx="4561921" cy="82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pPr>
              <a:spcBef>
                <a:spcPts val="1400"/>
              </a:spcBef>
              <a:defRPr>
                <a:solidFill>
                  <a:srgbClr val="FF2600"/>
                </a:solidFill>
              </a:defRPr>
            </a:pPr>
            <a:r>
              <a:t>And 2σ above the value of </a:t>
            </a:r>
            <a:r>
              <a:rPr i="1"/>
              <a:t>D</a:t>
            </a:r>
            <a:r>
              <a:rPr i="1" baseline="-25000"/>
              <a:t>A</a:t>
            </a:r>
            <a:r>
              <a:rPr i="1"/>
              <a:t> </a:t>
            </a:r>
          </a:p>
          <a:p>
            <a:pPr>
              <a:spcBef>
                <a:spcPts val="1400"/>
              </a:spcBef>
              <a:defRPr>
                <a:solidFill>
                  <a:srgbClr val="FF2600"/>
                </a:solidFill>
              </a:defRPr>
            </a:pPr>
            <a:r>
              <a:t>compared to the ΛCDM prediction.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vidence Against ΛDCM?…"/>
          <p:cNvSpPr txBox="1"/>
          <p:nvPr/>
        </p:nvSpPr>
        <p:spPr>
          <a:xfrm>
            <a:off x="1958880" y="370120"/>
            <a:ext cx="8586722" cy="190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sz="4400">
                <a:solidFill>
                  <a:srgbClr val="50B4C8"/>
                </a:solidFill>
              </a:defRPr>
            </a:pPr>
            <a:r>
              <a:rPr sz="4400"/>
              <a:t>Evidence Against ΛDCM?</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r>
              <a:t>Baryon Acoustic Oscillations in the Lyα forest of BOSS DR11 quasars.</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pPr>
            <a:r>
              <a:t>T. Delubac et al. [BOSS Collaboration] – A&amp;A 574, A59 (2015), arXiv: 1404.1801</a:t>
            </a:r>
            <a:br/>
            <a:br/>
            <a:br/>
            <a:endParaRPr/>
          </a:p>
        </p:txBody>
      </p:sp>
      <p:pic>
        <p:nvPicPr>
          <p:cNvPr id="225" name="image19.png" descr="image19.png"/>
          <p:cNvPicPr>
            <a:picLocks noChangeAspect="1"/>
          </p:cNvPicPr>
          <p:nvPr/>
        </p:nvPicPr>
        <p:blipFill>
          <a:blip r:embed="rId2"/>
          <a:stretch>
            <a:fillRect/>
          </a:stretch>
        </p:blipFill>
        <p:spPr>
          <a:xfrm>
            <a:off x="6659041" y="2331605"/>
            <a:ext cx="2623681" cy="632227"/>
          </a:xfrm>
          <a:prstGeom prst="rect">
            <a:avLst/>
          </a:prstGeom>
          <a:ln>
            <a:solidFill>
              <a:srgbClr val="BFBFBF"/>
            </a:solidFill>
          </a:ln>
        </p:spPr>
      </p:pic>
      <p:grpSp>
        <p:nvGrpSpPr>
          <p:cNvPr id="228" name="Group"/>
          <p:cNvGrpSpPr/>
          <p:nvPr/>
        </p:nvGrpSpPr>
        <p:grpSpPr>
          <a:xfrm>
            <a:off x="4783229" y="3090566"/>
            <a:ext cx="5146561" cy="826529"/>
            <a:chOff x="0" y="0"/>
            <a:chExt cx="5146559" cy="826528"/>
          </a:xfrm>
        </p:grpSpPr>
        <p:sp>
          <p:nvSpPr>
            <p:cNvPr id="226" name="Rectangle"/>
            <p:cNvSpPr/>
            <p:nvPr/>
          </p:nvSpPr>
          <p:spPr>
            <a:xfrm>
              <a:off x="0" y="0"/>
              <a:ext cx="5146560" cy="349956"/>
            </a:xfrm>
            <a:prstGeom prst="rect">
              <a:avLst/>
            </a:prstGeom>
            <a:noFill/>
            <a:ln w="9525" cap="flat">
              <a:solidFill>
                <a:srgbClr val="BFBFBF"/>
              </a:solidFill>
              <a:prstDash val="solid"/>
              <a:round/>
            </a:ln>
            <a:effectLst/>
          </p:spPr>
          <p:txBody>
            <a:bodyPr wrap="square" lIns="45719" tIns="45719" rIns="45719" bIns="45719" numCol="1" anchor="ctr">
              <a:no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endParaRPr/>
            </a:p>
          </p:txBody>
        </p:sp>
        <p:sp>
          <p:nvSpPr>
            <p:cNvPr id="227" name="~2.5σ difference from the expected from ΛDCM!"/>
            <p:cNvSpPr txBox="1"/>
            <p:nvPr/>
          </p:nvSpPr>
          <p:spPr>
            <a:xfrm>
              <a:off x="0" y="0"/>
              <a:ext cx="5146560" cy="826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numCol="1" anchor="t">
              <a:sp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008000"/>
                  </a:solidFill>
                </a:defRPr>
              </a:pPr>
              <a:r>
                <a:rPr dirty="0"/>
                <a:t>~2.5σ difference from the expected from ΛDCM!</a:t>
              </a:r>
            </a:p>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rPr dirty="0"/>
                <a:t>   </a:t>
              </a:r>
            </a:p>
          </p:txBody>
        </p:sp>
      </p:grpSp>
      <p:sp>
        <p:nvSpPr>
          <p:cNvPr id="229" name="Shape"/>
          <p:cNvSpPr/>
          <p:nvPr/>
        </p:nvSpPr>
        <p:spPr>
          <a:xfrm>
            <a:off x="5655361" y="2541146"/>
            <a:ext cx="588960" cy="2549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92" y="5400"/>
                </a:lnTo>
                <a:lnTo>
                  <a:pt x="292" y="16200"/>
                </a:lnTo>
                <a:lnTo>
                  <a:pt x="0" y="16200"/>
                </a:lnTo>
                <a:close/>
                <a:moveTo>
                  <a:pt x="584" y="5400"/>
                </a:moveTo>
                <a:lnTo>
                  <a:pt x="1169" y="5400"/>
                </a:lnTo>
                <a:lnTo>
                  <a:pt x="1169" y="16200"/>
                </a:lnTo>
                <a:lnTo>
                  <a:pt x="584" y="16200"/>
                </a:lnTo>
                <a:close/>
                <a:moveTo>
                  <a:pt x="1461" y="5400"/>
                </a:moveTo>
                <a:lnTo>
                  <a:pt x="16926" y="5400"/>
                </a:lnTo>
                <a:lnTo>
                  <a:pt x="16926" y="0"/>
                </a:lnTo>
                <a:lnTo>
                  <a:pt x="21600" y="10800"/>
                </a:lnTo>
                <a:lnTo>
                  <a:pt x="16926" y="21600"/>
                </a:lnTo>
                <a:lnTo>
                  <a:pt x="16926" y="16200"/>
                </a:lnTo>
                <a:lnTo>
                  <a:pt x="1461" y="16200"/>
                </a:lnTo>
                <a:close/>
              </a:path>
            </a:pathLst>
          </a:custGeom>
          <a:solidFill>
            <a:srgbClr val="66CCCC"/>
          </a:solidFill>
          <a:ln w="12700">
            <a:miter lim="400000"/>
          </a:ln>
          <a:effectLst>
            <a:outerShdw blurRad="38100" dist="23000" dir="5400000" rotWithShape="0">
              <a:srgbClr val="000000">
                <a:alpha val="35000"/>
              </a:srgbClr>
            </a:outerShdw>
          </a:effectLst>
        </p:spPr>
        <p:txBody>
          <a:bodyPr lIns="45719" rIns="45719" anchor="ctr"/>
          <a:lstStyle/>
          <a:p>
            <a:pPr algn="ctr" defTabSz="407229">
              <a:defRPr>
                <a:solidFill>
                  <a:srgbClr val="FFFFFF"/>
                </a:solidFill>
              </a:defRPr>
            </a:pPr>
            <a:endParaRPr/>
          </a:p>
        </p:txBody>
      </p:sp>
      <p:pic>
        <p:nvPicPr>
          <p:cNvPr id="230" name="image20.png" descr="image20.png"/>
          <p:cNvPicPr>
            <a:picLocks noChangeAspect="1"/>
          </p:cNvPicPr>
          <p:nvPr/>
        </p:nvPicPr>
        <p:blipFill>
          <a:blip r:embed="rId3"/>
          <a:stretch>
            <a:fillRect/>
          </a:stretch>
        </p:blipFill>
        <p:spPr>
          <a:xfrm>
            <a:off x="7581148" y="3762509"/>
            <a:ext cx="2348640" cy="1191006"/>
          </a:xfrm>
          <a:prstGeom prst="rect">
            <a:avLst/>
          </a:prstGeom>
          <a:ln w="12700">
            <a:miter lim="400000"/>
          </a:ln>
        </p:spPr>
      </p:pic>
      <p:sp>
        <p:nvSpPr>
          <p:cNvPr id="231" name="Parameters from Planck+WMAP for ΛDCM"/>
          <p:cNvSpPr txBox="1"/>
          <p:nvPr/>
        </p:nvSpPr>
        <p:spPr>
          <a:xfrm>
            <a:off x="5090161" y="3762510"/>
            <a:ext cx="2308320" cy="1208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r>
              <a:t>Parameters from Planck+WMAP for ΛDCM</a:t>
            </a:r>
          </a:p>
          <a:p>
            <a:r>
              <a:t> </a:t>
            </a:r>
          </a:p>
        </p:txBody>
      </p:sp>
      <p:sp>
        <p:nvSpPr>
          <p:cNvPr id="232" name="-"/>
          <p:cNvSpPr txBox="1"/>
          <p:nvPr/>
        </p:nvSpPr>
        <p:spPr>
          <a:xfrm>
            <a:off x="8080321" y="2079518"/>
            <a:ext cx="314025" cy="92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lvl1pPr>
              <a:spcBef>
                <a:spcPts val="1400"/>
              </a:spcBef>
              <a:defRPr sz="5400">
                <a:solidFill>
                  <a:srgbClr val="FF2600"/>
                </a:solidFill>
              </a:defRPr>
            </a:lvl1pPr>
          </a:lstStyle>
          <a:p>
            <a:r>
              <a:t>-</a:t>
            </a:r>
          </a:p>
        </p:txBody>
      </p:sp>
      <p:sp>
        <p:nvSpPr>
          <p:cNvPr id="233" name="Interacting dark energy"/>
          <p:cNvSpPr/>
          <p:nvPr/>
        </p:nvSpPr>
        <p:spPr>
          <a:xfrm>
            <a:off x="1753889" y="5062780"/>
            <a:ext cx="3686531" cy="558090"/>
          </a:xfrm>
          <a:prstGeom prst="rect">
            <a:avLst/>
          </a:prstGeom>
          <a:ln>
            <a:solidFill>
              <a:srgbClr val="BFBFB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nchor="ctr">
            <a:spAutoFit/>
          </a:bodyPr>
          <a:lstStyle/>
          <a:p>
            <a:pPr defTabSz="407229">
              <a:spcBef>
                <a:spcPts val="1400"/>
              </a:spcBef>
              <a:defRPr sz="2900" i="1"/>
            </a:pPr>
            <a:r>
              <a:rPr sz="2900"/>
              <a:t> </a:t>
            </a:r>
            <a:r>
              <a:rPr sz="2900">
                <a:solidFill>
                  <a:srgbClr val="FF2600"/>
                </a:solidFill>
              </a:rPr>
              <a:t>Interacting dark energy</a:t>
            </a:r>
          </a:p>
        </p:txBody>
      </p:sp>
      <p:pic>
        <p:nvPicPr>
          <p:cNvPr id="234" name="image21.png" descr="image21.png"/>
          <p:cNvPicPr>
            <a:picLocks noChangeAspect="1"/>
          </p:cNvPicPr>
          <p:nvPr/>
        </p:nvPicPr>
        <p:blipFill>
          <a:blip r:embed="rId4"/>
          <a:stretch>
            <a:fillRect/>
          </a:stretch>
        </p:blipFill>
        <p:spPr>
          <a:xfrm>
            <a:off x="714414" y="2204777"/>
            <a:ext cx="4578005" cy="885881"/>
          </a:xfrm>
          <a:prstGeom prst="rect">
            <a:avLst/>
          </a:prstGeom>
          <a:ln w="12700">
            <a:miter lim="400000"/>
          </a:ln>
        </p:spPr>
      </p:pic>
      <p:sp>
        <p:nvSpPr>
          <p:cNvPr id="235" name="Line"/>
          <p:cNvSpPr/>
          <p:nvPr/>
        </p:nvSpPr>
        <p:spPr>
          <a:xfrm flipH="1">
            <a:off x="8268960" y="2120623"/>
            <a:ext cx="416161" cy="421965"/>
          </a:xfrm>
          <a:prstGeom prst="line">
            <a:avLst/>
          </a:prstGeom>
          <a:ln w="25400">
            <a:solidFill>
              <a:srgbClr val="FF2600"/>
            </a:solidFill>
            <a:tailEnd type="triangle"/>
          </a:ln>
          <a:effectLst>
            <a:outerShdw blurRad="38100" dist="19999" dir="5400000" rotWithShape="0">
              <a:srgbClr val="000000">
                <a:alpha val="38000"/>
              </a:srgbClr>
            </a:outerShdw>
          </a:effectLst>
        </p:spPr>
        <p:txBody>
          <a:bodyPr lIns="0" tIns="0" rIns="0" bIns="0"/>
          <a:lstStyle/>
          <a:p>
            <a:pPr>
              <a:defRPr sz="1200">
                <a:latin typeface="Helvetica"/>
                <a:ea typeface="Helvetica"/>
                <a:cs typeface="Helvetica"/>
                <a:sym typeface="Helvetica"/>
              </a:defRPr>
            </a:pPr>
            <a:endParaRPr sz="1200"/>
          </a:p>
        </p:txBody>
      </p:sp>
      <p:sp>
        <p:nvSpPr>
          <p:cNvPr id="236" name="Review Rep. Progr. Phys.: Wang, E.A., Atrio-Barandela, Pavon"/>
          <p:cNvSpPr txBox="1"/>
          <p:nvPr/>
        </p:nvSpPr>
        <p:spPr>
          <a:xfrm>
            <a:off x="1524000" y="5984519"/>
            <a:ext cx="8904963"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FF2600"/>
                </a:solidFill>
              </a:defRPr>
            </a:pPr>
            <a:r>
              <a:rPr sz="2800"/>
              <a:t>Review </a:t>
            </a:r>
            <a:r>
              <a:rPr sz="2800">
                <a:solidFill>
                  <a:srgbClr val="3366FF"/>
                </a:solidFill>
              </a:rPr>
              <a:t>Rep. Progr. Phys.: Wang, E.A., Atrio-Barandela, Pavon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ryonic Acoustic Oscillations"/>
          <p:cNvSpPr txBox="1">
            <a:spLocks noGrp="1"/>
          </p:cNvSpPr>
          <p:nvPr>
            <p:ph type="title"/>
          </p:nvPr>
        </p:nvSpPr>
        <p:spPr>
          <a:prstGeom prst="rect">
            <a:avLst/>
          </a:prstGeom>
        </p:spPr>
        <p:txBody>
          <a:bodyPr/>
          <a:lstStyle>
            <a:lvl1pPr>
              <a:defRPr>
                <a:solidFill>
                  <a:srgbClr val="011890"/>
                </a:solidFill>
                <a:latin typeface="Chalkboard"/>
                <a:ea typeface="Chalkboard"/>
                <a:cs typeface="Chalkboard"/>
                <a:sym typeface="Chalkboard"/>
              </a:defRPr>
            </a:lvl1pPr>
          </a:lstStyle>
          <a:p>
            <a:r>
              <a:rPr lang="pt-BR" dirty="0"/>
              <a:t>21 cm </a:t>
            </a:r>
            <a:r>
              <a:rPr lang="pt-BR" dirty="0" err="1"/>
              <a:t>Physics</a:t>
            </a:r>
            <a:r>
              <a:rPr lang="pt-BR" dirty="0"/>
              <a:t> – The </a:t>
            </a:r>
            <a:r>
              <a:rPr lang="pt-BR" dirty="0" err="1"/>
              <a:t>Hyperfine</a:t>
            </a:r>
            <a:r>
              <a:rPr lang="pt-BR" dirty="0"/>
              <a:t> </a:t>
            </a:r>
            <a:r>
              <a:rPr lang="pt-BR" dirty="0" err="1"/>
              <a:t>Structure</a:t>
            </a:r>
            <a:endParaRPr dirty="0"/>
          </a:p>
        </p:txBody>
      </p:sp>
      <p:pic>
        <p:nvPicPr>
          <p:cNvPr id="278" name="image32.png" descr="image32.png"/>
          <p:cNvPicPr>
            <a:picLocks noChangeAspect="1"/>
          </p:cNvPicPr>
          <p:nvPr/>
        </p:nvPicPr>
        <p:blipFill>
          <a:blip r:embed="rId2"/>
          <a:stretch>
            <a:fillRect/>
          </a:stretch>
        </p:blipFill>
        <p:spPr>
          <a:xfrm>
            <a:off x="1981200" y="1904501"/>
            <a:ext cx="8229600" cy="3917363"/>
          </a:xfrm>
          <a:prstGeom prst="rect">
            <a:avLst/>
          </a:prstGeom>
          <a:ln w="12700">
            <a:miter lim="400000"/>
          </a:ln>
        </p:spPr>
      </p:pic>
      <p:sp>
        <p:nvSpPr>
          <p:cNvPr id="27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4AA89-C424-422D-CF8A-8FD770E428F7}"/>
              </a:ext>
            </a:extLst>
          </p:cNvPr>
          <p:cNvSpPr>
            <a:spLocks noGrp="1"/>
          </p:cNvSpPr>
          <p:nvPr>
            <p:ph type="title"/>
          </p:nvPr>
        </p:nvSpPr>
        <p:spPr/>
        <p:txBody>
          <a:bodyPr/>
          <a:lstStyle/>
          <a:p>
            <a:r>
              <a:rPr lang="pt-BR" dirty="0">
                <a:solidFill>
                  <a:schemeClr val="accent2">
                    <a:lumMod val="50000"/>
                  </a:schemeClr>
                </a:solidFill>
              </a:rPr>
              <a:t>21 cm </a:t>
            </a:r>
            <a:r>
              <a:rPr lang="pt-BR" dirty="0" err="1">
                <a:solidFill>
                  <a:schemeClr val="accent2">
                    <a:lumMod val="50000"/>
                  </a:schemeClr>
                </a:solidFill>
              </a:rPr>
              <a:t>Cosmology</a:t>
            </a:r>
            <a:r>
              <a:rPr lang="pt-BR" dirty="0">
                <a:solidFill>
                  <a:schemeClr val="accent2">
                    <a:lumMod val="50000"/>
                  </a:schemeClr>
                </a:solidFill>
              </a:rPr>
              <a:t>: </a:t>
            </a:r>
            <a:r>
              <a:rPr lang="pt-BR" dirty="0" err="1">
                <a:solidFill>
                  <a:schemeClr val="accent2">
                    <a:lumMod val="50000"/>
                  </a:schemeClr>
                </a:solidFill>
              </a:rPr>
              <a:t>Motivation</a:t>
            </a:r>
            <a:r>
              <a:rPr lang="pt-BR" dirty="0">
                <a:solidFill>
                  <a:schemeClr val="accent2">
                    <a:lumMod val="50000"/>
                  </a:schemeClr>
                </a:solidFill>
              </a:rPr>
              <a:t> </a:t>
            </a:r>
            <a:r>
              <a:rPr lang="pt-BR" dirty="0" err="1">
                <a:solidFill>
                  <a:schemeClr val="accent2">
                    <a:lumMod val="50000"/>
                  </a:schemeClr>
                </a:solidFill>
              </a:rPr>
              <a:t>and</a:t>
            </a:r>
            <a:r>
              <a:rPr lang="pt-BR" dirty="0">
                <a:solidFill>
                  <a:schemeClr val="accent2">
                    <a:lumMod val="50000"/>
                  </a:schemeClr>
                </a:solidFill>
              </a:rPr>
              <a:t> </a:t>
            </a:r>
            <a:r>
              <a:rPr lang="pt-BR" dirty="0" err="1">
                <a:solidFill>
                  <a:schemeClr val="accent2">
                    <a:lumMod val="50000"/>
                  </a:schemeClr>
                </a:solidFill>
              </a:rPr>
              <a:t>Methods</a:t>
            </a:r>
            <a:endParaRPr lang="pt-BR" dirty="0">
              <a:solidFill>
                <a:schemeClr val="accent2">
                  <a:lumMod val="50000"/>
                </a:schemeClr>
              </a:solidFill>
            </a:endParaRPr>
          </a:p>
        </p:txBody>
      </p:sp>
      <p:sp>
        <p:nvSpPr>
          <p:cNvPr id="3" name="Espaço Reservado para Texto 2">
            <a:extLst>
              <a:ext uri="{FF2B5EF4-FFF2-40B4-BE49-F238E27FC236}">
                <a16:creationId xmlns:a16="http://schemas.microsoft.com/office/drawing/2014/main" id="{186FAD06-3C8E-F837-3383-317A7BA4121A}"/>
              </a:ext>
            </a:extLst>
          </p:cNvPr>
          <p:cNvSpPr>
            <a:spLocks noGrp="1"/>
          </p:cNvSpPr>
          <p:nvPr>
            <p:ph type="body" idx="1"/>
          </p:nvPr>
        </p:nvSpPr>
        <p:spPr/>
        <p:txBody>
          <a:bodyPr/>
          <a:lstStyle/>
          <a:p>
            <a:endParaRPr lang="pt-BR" dirty="0"/>
          </a:p>
        </p:txBody>
      </p:sp>
      <p:pic>
        <p:nvPicPr>
          <p:cNvPr id="5" name="Imagem 4" descr="Tabela&#10;&#10;Descrição gerada automaticamente com confiança baixa">
            <a:extLst>
              <a:ext uri="{FF2B5EF4-FFF2-40B4-BE49-F238E27FC236}">
                <a16:creationId xmlns:a16="http://schemas.microsoft.com/office/drawing/2014/main" id="{F8A9A574-3C94-FA3D-D32A-0CEC261C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73"/>
            <a:ext cx="10763250" cy="6054328"/>
          </a:xfrm>
          <a:prstGeom prst="rect">
            <a:avLst/>
          </a:prstGeom>
        </p:spPr>
      </p:pic>
    </p:spTree>
    <p:extLst>
      <p:ext uri="{BB962C8B-B14F-4D97-AF65-F5344CB8AC3E}">
        <p14:creationId xmlns:p14="http://schemas.microsoft.com/office/powerpoint/2010/main" val="16493882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FE5F6-2124-322D-E1F8-9FEEACD8B534}"/>
              </a:ext>
            </a:extLst>
          </p:cNvPr>
          <p:cNvSpPr>
            <a:spLocks noGrp="1"/>
          </p:cNvSpPr>
          <p:nvPr>
            <p:ph type="title"/>
          </p:nvPr>
        </p:nvSpPr>
        <p:spPr>
          <a:xfrm>
            <a:off x="3041650" y="339725"/>
            <a:ext cx="6108700" cy="1325563"/>
          </a:xfrm>
        </p:spPr>
        <p:txBody>
          <a:bodyPr>
            <a:normAutofit/>
          </a:bodyPr>
          <a:lstStyle/>
          <a:p>
            <a:r>
              <a:rPr lang="pt-BR" sz="4800" dirty="0" err="1">
                <a:solidFill>
                  <a:srgbClr val="FF0000"/>
                </a:solidFill>
                <a:latin typeface="Algerian" panose="04020705040A02060702" pitchFamily="82" charset="0"/>
              </a:rPr>
              <a:t>Intensity</a:t>
            </a:r>
            <a:r>
              <a:rPr lang="pt-BR" sz="4800" dirty="0">
                <a:solidFill>
                  <a:srgbClr val="FF0000"/>
                </a:solidFill>
                <a:latin typeface="Algerian" panose="04020705040A02060702" pitchFamily="82" charset="0"/>
              </a:rPr>
              <a:t> Mapping</a:t>
            </a:r>
          </a:p>
        </p:txBody>
      </p:sp>
      <p:sp>
        <p:nvSpPr>
          <p:cNvPr id="3" name="Espaço Reservado para Texto 2">
            <a:extLst>
              <a:ext uri="{FF2B5EF4-FFF2-40B4-BE49-F238E27FC236}">
                <a16:creationId xmlns:a16="http://schemas.microsoft.com/office/drawing/2014/main" id="{2F692E11-4E1A-B5AD-C249-9F685CCFE579}"/>
              </a:ext>
            </a:extLst>
          </p:cNvPr>
          <p:cNvSpPr>
            <a:spLocks noGrp="1"/>
          </p:cNvSpPr>
          <p:nvPr>
            <p:ph type="body" idx="1"/>
          </p:nvPr>
        </p:nvSpPr>
        <p:spPr/>
        <p:txBody>
          <a:bodyPr>
            <a:normAutofit/>
          </a:bodyPr>
          <a:lstStyle/>
          <a:p>
            <a:r>
              <a:rPr lang="pt-BR" sz="3600" dirty="0">
                <a:solidFill>
                  <a:srgbClr val="7030A0"/>
                </a:solidFill>
              </a:rPr>
              <a:t>No Search for particular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a:solidFill>
                  <a:srgbClr val="7030A0"/>
                </a:solidFill>
              </a:rPr>
              <a:t>Search </a:t>
            </a:r>
            <a:r>
              <a:rPr lang="pt-BR" sz="3600" dirty="0" err="1">
                <a:solidFill>
                  <a:srgbClr val="7030A0"/>
                </a:solidFill>
              </a:rPr>
              <a:t>instead</a:t>
            </a:r>
            <a:r>
              <a:rPr lang="pt-BR" sz="3600" dirty="0">
                <a:solidFill>
                  <a:srgbClr val="7030A0"/>
                </a:solidFill>
              </a:rPr>
              <a:t> for general </a:t>
            </a:r>
            <a:r>
              <a:rPr lang="pt-BR" sz="3600" dirty="0" err="1">
                <a:solidFill>
                  <a:srgbClr val="7030A0"/>
                </a:solidFill>
              </a:rPr>
              <a:t>Hydrogen</a:t>
            </a:r>
            <a:r>
              <a:rPr lang="pt-BR" sz="3600" dirty="0">
                <a:solidFill>
                  <a:srgbClr val="7030A0"/>
                </a:solidFill>
              </a:rPr>
              <a:t>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err="1">
                <a:solidFill>
                  <a:srgbClr val="7030A0"/>
                </a:solidFill>
              </a:rPr>
              <a:t>Large</a:t>
            </a:r>
            <a:r>
              <a:rPr lang="pt-BR" sz="3600" dirty="0">
                <a:solidFill>
                  <a:srgbClr val="7030A0"/>
                </a:solidFill>
              </a:rPr>
              <a:t> clouds</a:t>
            </a:r>
          </a:p>
        </p:txBody>
      </p:sp>
    </p:spTree>
    <p:extLst>
      <p:ext uri="{BB962C8B-B14F-4D97-AF65-F5344CB8AC3E}">
        <p14:creationId xmlns:p14="http://schemas.microsoft.com/office/powerpoint/2010/main" val="17496609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80F35-5EBC-EB1D-6A80-11E94ACD41F0}"/>
              </a:ext>
            </a:extLst>
          </p:cNvPr>
          <p:cNvSpPr>
            <a:spLocks noGrp="1"/>
          </p:cNvSpPr>
          <p:nvPr>
            <p:ph type="title"/>
          </p:nvPr>
        </p:nvSpPr>
        <p:spPr/>
        <p:txBody>
          <a:bodyPr/>
          <a:lstStyle/>
          <a:p>
            <a:endParaRPr lang="pt-BR"/>
          </a:p>
        </p:txBody>
      </p:sp>
      <p:pic>
        <p:nvPicPr>
          <p:cNvPr id="5" name="Espaço Reservado para Conteúdo 4" descr="Interface gráfica do usuário, Site&#10;&#10;Descrição gerada automaticamente">
            <a:extLst>
              <a:ext uri="{FF2B5EF4-FFF2-40B4-BE49-F238E27FC236}">
                <a16:creationId xmlns:a16="http://schemas.microsoft.com/office/drawing/2014/main" id="{1B7191B1-0347-23E0-DB53-FD93BCE8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 y="571500"/>
            <a:ext cx="10905067" cy="6134100"/>
          </a:xfrm>
        </p:spPr>
      </p:pic>
    </p:spTree>
    <p:extLst>
      <p:ext uri="{BB962C8B-B14F-4D97-AF65-F5344CB8AC3E}">
        <p14:creationId xmlns:p14="http://schemas.microsoft.com/office/powerpoint/2010/main" val="261566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p:cNvSpPr txBox="1">
            <a:spLocks noGrp="1"/>
          </p:cNvSpPr>
          <p:nvPr>
            <p:ph type="ctrTitle"/>
          </p:nvPr>
        </p:nvSpPr>
        <p:spPr>
          <a:prstGeom prst="rect">
            <a:avLst/>
          </a:prstGeom>
        </p:spPr>
        <p:txBody>
          <a:bodyPr/>
          <a:lstStyle/>
          <a:p>
            <a:endParaRPr/>
          </a:p>
        </p:txBody>
      </p:sp>
      <p:sp>
        <p:nvSpPr>
          <p:cNvPr id="282" name="Body"/>
          <p:cNvSpPr txBox="1">
            <a:spLocks noGrp="1"/>
          </p:cNvSpPr>
          <p:nvPr>
            <p:ph type="subTitle" sz="quarter" idx="1"/>
          </p:nvPr>
        </p:nvSpPr>
        <p:spPr>
          <a:prstGeom prst="rect">
            <a:avLst/>
          </a:prstGeom>
        </p:spPr>
        <p:txBody>
          <a:bodyPr/>
          <a:lstStyle/>
          <a:p>
            <a:endParaRPr/>
          </a:p>
        </p:txBody>
      </p:sp>
      <p:pic>
        <p:nvPicPr>
          <p:cNvPr id="283" name="image33.png" descr="image33.png"/>
          <p:cNvPicPr>
            <a:picLocks noChangeAspect="1"/>
          </p:cNvPicPr>
          <p:nvPr/>
        </p:nvPicPr>
        <p:blipFill>
          <a:blip r:embed="rId2"/>
          <a:stretch>
            <a:fillRect/>
          </a:stretch>
        </p:blipFill>
        <p:spPr>
          <a:xfrm>
            <a:off x="1597573" y="158765"/>
            <a:ext cx="9070426" cy="5942277"/>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943350" y="149225"/>
            <a:ext cx="43053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Bingo</a:t>
            </a:r>
            <a:r>
              <a:rPr lang="pt-BR" sz="4800" dirty="0"/>
              <a:t>´s </a:t>
            </a:r>
            <a:r>
              <a:rPr lang="pt-BR" sz="4800" dirty="0" err="1"/>
              <a:t>aims</a:t>
            </a:r>
            <a:endParaRPr sz="4800" dirty="0"/>
          </a:p>
        </p:txBody>
      </p:sp>
      <p:sp>
        <p:nvSpPr>
          <p:cNvPr id="286" name="BAO for Integrated Neutral Gas Observations…"/>
          <p:cNvSpPr txBox="1">
            <a:spLocks noGrp="1"/>
          </p:cNvSpPr>
          <p:nvPr>
            <p:ph type="body" idx="1"/>
          </p:nvPr>
        </p:nvSpPr>
        <p:spPr>
          <a:xfrm>
            <a:off x="457200" y="1766889"/>
            <a:ext cx="11455400" cy="5091112"/>
          </a:xfrm>
          <a:prstGeom prst="rect">
            <a:avLst/>
          </a:prstGeom>
        </p:spPr>
        <p:txBody>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lang="pt-BR" sz="3600" dirty="0" err="1"/>
              <a:t>Large</a:t>
            </a:r>
            <a:r>
              <a:rPr lang="pt-BR" sz="3600" dirty="0"/>
              <a:t> </a:t>
            </a:r>
            <a:r>
              <a:rPr lang="pt-BR" sz="3600" dirty="0" err="1"/>
              <a:t>scale</a:t>
            </a:r>
            <a:r>
              <a:rPr lang="pt-BR" sz="3600" dirty="0"/>
              <a:t> </a:t>
            </a:r>
            <a:r>
              <a:rPr lang="pt-BR" sz="3600" dirty="0" err="1"/>
              <a:t>structure</a:t>
            </a:r>
            <a:r>
              <a:rPr lang="pt-BR" sz="3600" dirty="0"/>
              <a:t> </a:t>
            </a:r>
            <a:r>
              <a:rPr lang="pt-BR" sz="3600" dirty="0" err="1"/>
              <a:t>and</a:t>
            </a:r>
            <a:r>
              <a:rPr lang="pt-BR" sz="3600" dirty="0"/>
              <a:t> </a:t>
            </a:r>
            <a:r>
              <a:rPr lang="pt-BR" sz="3600" dirty="0" err="1"/>
              <a:t>constraints</a:t>
            </a:r>
            <a:r>
              <a:rPr lang="pt-BR" sz="3600" dirty="0"/>
              <a:t> </a:t>
            </a:r>
            <a:r>
              <a:rPr lang="pt-BR" sz="3600" dirty="0" err="1"/>
              <a:t>on</a:t>
            </a:r>
            <a:r>
              <a:rPr lang="pt-BR" sz="3600" dirty="0"/>
              <a:t> </a:t>
            </a:r>
            <a:r>
              <a:rPr lang="pt-BR" sz="3600" dirty="0" err="1"/>
              <a:t>Cosmological</a:t>
            </a:r>
            <a:r>
              <a:rPr lang="pt-BR" sz="3600" dirty="0"/>
              <a:t> </a:t>
            </a:r>
            <a:r>
              <a:rPr lang="pt-BR" sz="3600" dirty="0" err="1"/>
              <a:t>parameters</a:t>
            </a:r>
            <a:r>
              <a:rPr lang="pt-BR" sz="3600" dirty="0"/>
              <a:t> (</a:t>
            </a:r>
            <a:r>
              <a:rPr lang="pt-BR" sz="3600" dirty="0" err="1"/>
              <a:t>particularly</a:t>
            </a:r>
            <a:r>
              <a:rPr lang="pt-BR" sz="3600" dirty="0"/>
              <a:t> DE)</a:t>
            </a:r>
            <a:r>
              <a:rPr lang="en-US" sz="3600" dirty="0"/>
              <a:t> </a:t>
            </a:r>
          </a:p>
          <a:p>
            <a:pPr>
              <a:defRPr i="1">
                <a:solidFill>
                  <a:srgbClr val="FF2600"/>
                </a:solidFill>
              </a:defRPr>
            </a:pPr>
            <a:endParaRPr lang="en-US" sz="3600" dirty="0"/>
          </a:p>
          <a:p>
            <a:pPr>
              <a:defRPr i="1">
                <a:solidFill>
                  <a:srgbClr val="FF2600"/>
                </a:solidFill>
              </a:defRPr>
            </a:pPr>
            <a:r>
              <a:rPr lang="en-US" sz="3600" dirty="0"/>
              <a:t>HI intensity map at 0.127 &lt; z &lt; 0.448</a:t>
            </a:r>
          </a:p>
          <a:p>
            <a:pPr>
              <a:defRPr i="1">
                <a:solidFill>
                  <a:srgbClr val="FF2600"/>
                </a:solidFill>
              </a:defRPr>
            </a:pPr>
            <a:endParaRPr sz="3600" dirty="0"/>
          </a:p>
          <a:p>
            <a:pPr>
              <a:defRPr i="1">
                <a:solidFill>
                  <a:srgbClr val="FF2600"/>
                </a:solidFill>
              </a:defRPr>
            </a:pPr>
            <a:r>
              <a:rPr sz="3600" dirty="0"/>
              <a:t>Astrophysical phenomena</a:t>
            </a:r>
            <a:r>
              <a:rPr lang="pt-BR" sz="3600" dirty="0"/>
              <a:t>: Fast Radio </a:t>
            </a:r>
            <a:r>
              <a:rPr lang="pt-BR" sz="3600" dirty="0" err="1"/>
              <a:t>Bursts</a:t>
            </a:r>
            <a:r>
              <a:rPr lang="pt-BR" sz="3600" dirty="0"/>
              <a:t> </a:t>
            </a:r>
            <a:r>
              <a:rPr lang="pt-BR" sz="3600" dirty="0" err="1"/>
              <a:t>and</a:t>
            </a:r>
            <a:r>
              <a:rPr lang="pt-BR" sz="3600" dirty="0"/>
              <a:t> </a:t>
            </a:r>
            <a:r>
              <a:rPr lang="pt-BR" sz="3600" dirty="0" err="1"/>
              <a:t>Pulsars</a:t>
            </a:r>
            <a:endParaRPr sz="3600" dirty="0"/>
          </a:p>
          <a:p>
            <a:pPr>
              <a:defRPr i="1">
                <a:solidFill>
                  <a:srgbClr val="FF2600"/>
                </a:solidFill>
              </a:defRPr>
            </a:pPr>
            <a:endParaRPr dirty="0"/>
          </a:p>
        </p:txBody>
      </p:sp>
    </p:spTree>
    <p:extLst>
      <p:ext uri="{BB962C8B-B14F-4D97-AF65-F5344CB8AC3E}">
        <p14:creationId xmlns:p14="http://schemas.microsoft.com/office/powerpoint/2010/main" val="24613060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759200" y="365126"/>
            <a:ext cx="52578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What is Bingo?</a:t>
            </a:r>
          </a:p>
        </p:txBody>
      </p:sp>
      <p:sp>
        <p:nvSpPr>
          <p:cNvPr id="286" name="BAO for Integrated Neutral Gas Observations…"/>
          <p:cNvSpPr txBox="1">
            <a:spLocks noGrp="1"/>
          </p:cNvSpPr>
          <p:nvPr>
            <p:ph type="body" idx="1"/>
          </p:nvPr>
        </p:nvSpPr>
        <p:spPr>
          <a:xfrm>
            <a:off x="291829" y="2062263"/>
            <a:ext cx="10778247" cy="4430611"/>
          </a:xfrm>
          <a:prstGeom prst="rect">
            <a:avLst/>
          </a:prstGeom>
        </p:spPr>
        <p:txBody>
          <a:bodyPr>
            <a:normAutofit/>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sz="3600" dirty="0"/>
              <a:t>A single/double dish multiple Horns Radio Telescope, mainly to measure BAO</a:t>
            </a:r>
            <a:endParaRPr lang="pt-BR" sz="3600" dirty="0"/>
          </a:p>
          <a:p>
            <a:pPr>
              <a:defRPr i="1">
                <a:solidFill>
                  <a:srgbClr val="FF2600"/>
                </a:solidFill>
              </a:defRPr>
            </a:pPr>
            <a:endParaRPr sz="3600" dirty="0"/>
          </a:p>
          <a:p>
            <a:pPr>
              <a:defRPr i="1">
                <a:solidFill>
                  <a:srgbClr val="FF2600"/>
                </a:solidFill>
              </a:defRPr>
            </a:pPr>
            <a:r>
              <a:rPr lang="pt-BR" sz="3600" dirty="0"/>
              <a:t>Short </a:t>
            </a:r>
            <a:r>
              <a:rPr lang="pt-BR" sz="3600" dirty="0" err="1"/>
              <a:t>scale</a:t>
            </a:r>
            <a:r>
              <a:rPr lang="pt-BR" sz="3600" dirty="0"/>
              <a:t> </a:t>
            </a:r>
            <a:r>
              <a:rPr lang="pt-BR" sz="3600" dirty="0" err="1"/>
              <a:t>phenomena</a:t>
            </a:r>
            <a:r>
              <a:rPr lang="pt-BR" sz="3600" dirty="0"/>
              <a:t> (</a:t>
            </a:r>
            <a:r>
              <a:rPr lang="pt-BR" sz="3600" dirty="0" err="1"/>
              <a:t>we</a:t>
            </a:r>
            <a:r>
              <a:rPr lang="pt-BR" sz="3600" dirty="0"/>
              <a:t> </a:t>
            </a:r>
            <a:r>
              <a:rPr lang="pt-BR" sz="3600" dirty="0" err="1"/>
              <a:t>can</a:t>
            </a:r>
            <a:r>
              <a:rPr lang="pt-BR" sz="3600" dirty="0"/>
              <a:t> </a:t>
            </a:r>
            <a:r>
              <a:rPr lang="pt-BR" sz="3600" dirty="0" err="1"/>
              <a:t>pinpoint</a:t>
            </a:r>
            <a:r>
              <a:rPr lang="pt-BR" sz="3600" dirty="0"/>
              <a:t> short </a:t>
            </a:r>
            <a:r>
              <a:rPr lang="pt-BR" sz="3600" dirty="0" err="1"/>
              <a:t>lumps</a:t>
            </a:r>
            <a:r>
              <a:rPr lang="pt-BR" sz="3600" dirty="0"/>
              <a:t>)</a:t>
            </a:r>
            <a:endParaRPr sz="360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What is Bingo?"/>
          <p:cNvSpPr txBox="1">
            <a:spLocks noGrp="1"/>
          </p:cNvSpPr>
          <p:nvPr>
            <p:ph type="title"/>
          </p:nvPr>
        </p:nvSpPr>
        <p:spPr>
          <a:xfrm>
            <a:off x="4114800" y="328139"/>
            <a:ext cx="4775200" cy="1325563"/>
          </a:xfrm>
          <a:prstGeom prst="rect">
            <a:avLst/>
          </a:prstGeom>
        </p:spPr>
        <p:txBody>
          <a:bodyPr/>
          <a:lstStyle>
            <a:lvl1pPr>
              <a:defRPr>
                <a:solidFill>
                  <a:srgbClr val="0432FF"/>
                </a:solidFill>
                <a:latin typeface="Matura MT Script Capitals"/>
                <a:ea typeface="Matura MT Script Capitals"/>
                <a:cs typeface="Matura MT Script Capitals"/>
                <a:sym typeface="Matura MT Script Capitals"/>
              </a:defRPr>
            </a:lvl1pPr>
          </a:lstStyle>
          <a:p>
            <a:r>
              <a:rPr lang="pt-BR" dirty="0"/>
              <a:t>The </a:t>
            </a:r>
            <a:r>
              <a:rPr lang="pt-BR" dirty="0" err="1"/>
              <a:t>Instrument</a:t>
            </a:r>
            <a:endParaRPr dirty="0"/>
          </a:p>
        </p:txBody>
      </p:sp>
      <p:sp>
        <p:nvSpPr>
          <p:cNvPr id="289" name="50 Horns (1.8 m wide, 4.8 m long)…"/>
          <p:cNvSpPr txBox="1">
            <a:spLocks noGrp="1"/>
          </p:cNvSpPr>
          <p:nvPr>
            <p:ph type="body" idx="1"/>
          </p:nvPr>
        </p:nvSpPr>
        <p:spPr>
          <a:xfrm>
            <a:off x="369651" y="1653702"/>
            <a:ext cx="11264630" cy="5204298"/>
          </a:xfrm>
          <a:prstGeom prst="rect">
            <a:avLst/>
          </a:prstGeom>
        </p:spPr>
        <p:txBody>
          <a:bodyPr>
            <a:normAutofit/>
          </a:bodyPr>
          <a:lstStyle/>
          <a:p>
            <a:pPr>
              <a:defRPr i="1">
                <a:solidFill>
                  <a:srgbClr val="FF2600"/>
                </a:solidFill>
              </a:defRPr>
            </a:pPr>
            <a:r>
              <a:rPr lang="pt-BR" sz="3200" dirty="0" err="1"/>
              <a:t>Two</a:t>
            </a:r>
            <a:r>
              <a:rPr lang="pt-BR" sz="3200" dirty="0"/>
              <a:t> </a:t>
            </a:r>
            <a:r>
              <a:rPr lang="pt-BR" sz="3200" dirty="0" err="1"/>
              <a:t>dishes</a:t>
            </a:r>
            <a:r>
              <a:rPr lang="pt-BR" sz="3200" dirty="0"/>
              <a:t> (40 </a:t>
            </a:r>
            <a:r>
              <a:rPr lang="pt-BR" sz="3200" dirty="0" err="1"/>
              <a:t>and</a:t>
            </a:r>
            <a:r>
              <a:rPr lang="pt-BR" sz="3200" dirty="0"/>
              <a:t> 39 </a:t>
            </a:r>
            <a:r>
              <a:rPr lang="pt-BR" sz="3200" dirty="0" err="1"/>
              <a:t>meters</a:t>
            </a:r>
            <a:r>
              <a:rPr lang="pt-BR" sz="3200" dirty="0"/>
              <a:t>)</a:t>
            </a:r>
          </a:p>
          <a:p>
            <a:pPr>
              <a:defRPr i="1">
                <a:solidFill>
                  <a:srgbClr val="FF2600"/>
                </a:solidFill>
              </a:defRPr>
            </a:pPr>
            <a:r>
              <a:rPr lang="pt-BR" sz="3200" dirty="0"/>
              <a:t>28</a:t>
            </a:r>
            <a:r>
              <a:rPr sz="3200" dirty="0"/>
              <a:t> Horns (1.8 m wide, 4.8 m long)</a:t>
            </a:r>
          </a:p>
          <a:p>
            <a:pPr>
              <a:defRPr i="1">
                <a:solidFill>
                  <a:srgbClr val="FF2600"/>
                </a:solidFill>
              </a:defRPr>
            </a:pPr>
            <a:r>
              <a:rPr sz="3200" dirty="0"/>
              <a:t>System Temperature 50 K (up to now, we have 70K)</a:t>
            </a:r>
            <a:endParaRPr lang="pt-BR" sz="3200" dirty="0"/>
          </a:p>
          <a:p>
            <a:pPr>
              <a:defRPr i="1">
                <a:solidFill>
                  <a:srgbClr val="FF2600"/>
                </a:solidFill>
              </a:defRPr>
            </a:pPr>
            <a:r>
              <a:rPr lang="pt-BR" sz="3200" dirty="0" err="1"/>
              <a:t>Simple</a:t>
            </a:r>
            <a:r>
              <a:rPr lang="pt-BR" sz="3200" dirty="0"/>
              <a:t> off </a:t>
            </a:r>
            <a:r>
              <a:rPr lang="pt-BR" sz="3200" dirty="0" err="1"/>
              <a:t>the</a:t>
            </a:r>
            <a:r>
              <a:rPr lang="pt-BR" sz="3200" dirty="0"/>
              <a:t> </a:t>
            </a:r>
            <a:r>
              <a:rPr lang="pt-BR" sz="3200" dirty="0" err="1"/>
              <a:t>shelf</a:t>
            </a:r>
            <a:r>
              <a:rPr lang="pt-BR" sz="3200" dirty="0"/>
              <a:t> </a:t>
            </a:r>
            <a:r>
              <a:rPr lang="pt-BR" sz="3200" dirty="0" err="1"/>
              <a:t>electronics</a:t>
            </a:r>
            <a:r>
              <a:rPr lang="pt-BR" sz="3200" dirty="0"/>
              <a:t> in </a:t>
            </a:r>
            <a:r>
              <a:rPr lang="pt-BR" sz="3200" dirty="0" err="1"/>
              <a:t>phase</a:t>
            </a:r>
            <a:r>
              <a:rPr lang="pt-BR" sz="3200" dirty="0"/>
              <a:t> 1</a:t>
            </a:r>
          </a:p>
          <a:p>
            <a:pPr>
              <a:defRPr i="1">
                <a:solidFill>
                  <a:srgbClr val="FF2600"/>
                </a:solidFill>
              </a:defRPr>
            </a:pPr>
            <a:r>
              <a:rPr lang="pt-BR" sz="3200" dirty="0" err="1"/>
              <a:t>Phased</a:t>
            </a:r>
            <a:r>
              <a:rPr lang="pt-BR" sz="3200" dirty="0"/>
              <a:t> </a:t>
            </a:r>
            <a:r>
              <a:rPr lang="pt-BR" sz="3200" dirty="0" err="1"/>
              <a:t>arrays</a:t>
            </a:r>
            <a:r>
              <a:rPr lang="pt-BR" sz="3200" dirty="0"/>
              <a:t> in bingo 2</a:t>
            </a:r>
            <a:endParaRPr sz="3200" dirty="0"/>
          </a:p>
          <a:p>
            <a:pPr>
              <a:defRPr i="1">
                <a:solidFill>
                  <a:srgbClr val="FF2600"/>
                </a:solidFill>
              </a:defRPr>
            </a:pPr>
            <a:r>
              <a:rPr sz="3200" dirty="0"/>
              <a:t>Site </a:t>
            </a:r>
            <a:r>
              <a:rPr lang="pt-BR" sz="3200" dirty="0" err="1"/>
              <a:t>at</a:t>
            </a:r>
            <a:r>
              <a:rPr sz="3200" dirty="0"/>
              <a:t> “Serra do Urubu” (Vulture heights) in </a:t>
            </a:r>
            <a:r>
              <a:rPr sz="3200" dirty="0" err="1"/>
              <a:t>Paraíba</a:t>
            </a:r>
            <a:r>
              <a:rPr sz="3200" dirty="0"/>
              <a:t>, Brazil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F073A-0815-97AE-8917-DAEEC29F71DE}"/>
              </a:ext>
            </a:extLst>
          </p:cNvPr>
          <p:cNvSpPr>
            <a:spLocks noGrp="1"/>
          </p:cNvSpPr>
          <p:nvPr>
            <p:ph type="title"/>
          </p:nvPr>
        </p:nvSpPr>
        <p:spPr/>
        <p:txBody>
          <a:bodyPr/>
          <a:lstStyle/>
          <a:p>
            <a:r>
              <a:rPr lang="pt-BR" dirty="0">
                <a:solidFill>
                  <a:srgbClr val="FF0000"/>
                </a:solidFill>
                <a:latin typeface="Algerian" panose="04020705040A02060702" pitchFamily="82" charset="0"/>
              </a:rPr>
              <a:t>                                Team</a:t>
            </a:r>
          </a:p>
        </p:txBody>
      </p:sp>
      <p:sp>
        <p:nvSpPr>
          <p:cNvPr id="3" name="Espaço Reservado para Conteúdo 2">
            <a:extLst>
              <a:ext uri="{FF2B5EF4-FFF2-40B4-BE49-F238E27FC236}">
                <a16:creationId xmlns:a16="http://schemas.microsoft.com/office/drawing/2014/main" id="{15D3C0A7-DE68-303E-E185-1BE49D4E4190}"/>
              </a:ext>
            </a:extLst>
          </p:cNvPr>
          <p:cNvSpPr>
            <a:spLocks noGrp="1"/>
          </p:cNvSpPr>
          <p:nvPr>
            <p:ph idx="1"/>
          </p:nvPr>
        </p:nvSpPr>
        <p:spPr>
          <a:xfrm>
            <a:off x="508000" y="1803400"/>
            <a:ext cx="11290300" cy="4940299"/>
          </a:xfrm>
        </p:spPr>
        <p:txBody>
          <a:bodyPr/>
          <a:lstStyle/>
          <a:p>
            <a:r>
              <a:rPr lang="pt-BR" sz="3200" dirty="0">
                <a:solidFill>
                  <a:srgbClr val="7030A0"/>
                </a:solidFill>
              </a:rPr>
              <a:t>Management: Elcio Abdalla, C. A. </a:t>
            </a:r>
            <a:r>
              <a:rPr lang="pt-BR" sz="3200" dirty="0" err="1">
                <a:solidFill>
                  <a:srgbClr val="7030A0"/>
                </a:solidFill>
              </a:rPr>
              <a:t>Wuensche</a:t>
            </a:r>
            <a:r>
              <a:rPr lang="pt-BR" sz="3200" dirty="0">
                <a:solidFill>
                  <a:srgbClr val="7030A0"/>
                </a:solidFill>
              </a:rPr>
              <a:t>, F. Abdalla, L. </a:t>
            </a:r>
            <a:r>
              <a:rPr lang="pt-BR" sz="3200" dirty="0" err="1">
                <a:solidFill>
                  <a:srgbClr val="7030A0"/>
                </a:solidFill>
              </a:rPr>
              <a:t>Barosi</a:t>
            </a:r>
            <a:r>
              <a:rPr lang="pt-BR" sz="3200" dirty="0">
                <a:solidFill>
                  <a:srgbClr val="7030A0"/>
                </a:solidFill>
              </a:rPr>
              <a:t>, A. Queiroz, T. Villela, Bin Wang</a:t>
            </a:r>
          </a:p>
          <a:p>
            <a:endParaRPr lang="pt-BR" sz="3200" dirty="0">
              <a:solidFill>
                <a:srgbClr val="7030A0"/>
              </a:solidFill>
            </a:endParaRPr>
          </a:p>
          <a:p>
            <a:r>
              <a:rPr lang="pt-BR" sz="3200" dirty="0" err="1">
                <a:solidFill>
                  <a:srgbClr val="7030A0"/>
                </a:solidFill>
              </a:rPr>
              <a:t>Builders</a:t>
            </a:r>
            <a:r>
              <a:rPr lang="pt-BR" sz="3200" dirty="0">
                <a:solidFill>
                  <a:srgbClr val="7030A0"/>
                </a:solidFill>
              </a:rPr>
              <a:t>: </a:t>
            </a:r>
            <a:r>
              <a:rPr lang="pt-BR" sz="3200" dirty="0" err="1">
                <a:solidFill>
                  <a:srgbClr val="7030A0"/>
                </a:solidFill>
              </a:rPr>
              <a:t>JiaJun</a:t>
            </a:r>
            <a:r>
              <a:rPr lang="pt-BR" sz="3200" dirty="0">
                <a:solidFill>
                  <a:srgbClr val="7030A0"/>
                </a:solidFill>
              </a:rPr>
              <a:t> Zhang, Chang Feng, Ricardo Landim, Camila Novaes, Marcelo Santos, Larissa Santos, Alessandro Marins</a:t>
            </a:r>
          </a:p>
          <a:p>
            <a:endParaRPr lang="pt-BR" sz="3200" dirty="0">
              <a:solidFill>
                <a:srgbClr val="7030A0"/>
              </a:solidFill>
            </a:endParaRPr>
          </a:p>
          <a:p>
            <a:r>
              <a:rPr lang="pt-BR" sz="3200" dirty="0" err="1">
                <a:solidFill>
                  <a:srgbClr val="7030A0"/>
                </a:solidFill>
              </a:rPr>
              <a:t>Members</a:t>
            </a:r>
            <a:r>
              <a:rPr lang="pt-BR" sz="3200" dirty="0">
                <a:solidFill>
                  <a:srgbClr val="7030A0"/>
                </a:solidFill>
              </a:rPr>
              <a:t> (USP): </a:t>
            </a:r>
            <a:r>
              <a:rPr lang="pt-BR" sz="3200" dirty="0" err="1">
                <a:solidFill>
                  <a:srgbClr val="7030A0"/>
                </a:solidFill>
              </a:rPr>
              <a:t>Jordany</a:t>
            </a:r>
            <a:r>
              <a:rPr lang="pt-BR" sz="3200" dirty="0">
                <a:solidFill>
                  <a:srgbClr val="7030A0"/>
                </a:solidFill>
              </a:rPr>
              <a:t> Vieira de Melo, Pablo Motta, João Alberto Barreto, Amanda Santos, Gabriel </a:t>
            </a:r>
            <a:r>
              <a:rPr lang="pt-BR" sz="3200" dirty="0" err="1">
                <a:solidFill>
                  <a:srgbClr val="7030A0"/>
                </a:solidFill>
              </a:rPr>
              <a:t>Hoerning</a:t>
            </a:r>
            <a:r>
              <a:rPr lang="pt-BR" sz="3200" dirty="0">
                <a:solidFill>
                  <a:srgbClr val="7030A0"/>
                </a:solidFill>
              </a:rPr>
              <a:t>, Lucas </a:t>
            </a:r>
            <a:r>
              <a:rPr lang="pt-BR" sz="3200" dirty="0" err="1">
                <a:solidFill>
                  <a:srgbClr val="7030A0"/>
                </a:solidFill>
              </a:rPr>
              <a:t>Formigari</a:t>
            </a:r>
            <a:r>
              <a:rPr lang="pt-BR" sz="3200" dirty="0">
                <a:solidFill>
                  <a:srgbClr val="7030A0"/>
                </a:solidFill>
              </a:rPr>
              <a:t>, </a:t>
            </a:r>
            <a:r>
              <a:rPr lang="pt-BR" sz="3200" dirty="0" err="1">
                <a:solidFill>
                  <a:srgbClr val="7030A0"/>
                </a:solidFill>
              </a:rPr>
              <a:t>Eveling</a:t>
            </a:r>
            <a:r>
              <a:rPr lang="pt-BR" sz="3200" dirty="0">
                <a:solidFill>
                  <a:srgbClr val="7030A0"/>
                </a:solidFill>
              </a:rPr>
              <a:t> Costa, Carlos </a:t>
            </a:r>
            <a:r>
              <a:rPr lang="pt-BR" sz="3200" dirty="0" err="1">
                <a:solidFill>
                  <a:srgbClr val="7030A0"/>
                </a:solidFill>
              </a:rPr>
              <a:t>Ottobone</a:t>
            </a:r>
            <a:r>
              <a:rPr lang="pt-BR" sz="3200" dirty="0">
                <a:solidFill>
                  <a:srgbClr val="7030A0"/>
                </a:solidFill>
              </a:rPr>
              <a:t>, Luiz Henrique Freitas.</a:t>
            </a:r>
          </a:p>
          <a:p>
            <a:endParaRPr lang="pt-BR" dirty="0"/>
          </a:p>
        </p:txBody>
      </p:sp>
    </p:spTree>
    <p:extLst>
      <p:ext uri="{BB962C8B-B14F-4D97-AF65-F5344CB8AC3E}">
        <p14:creationId xmlns:p14="http://schemas.microsoft.com/office/powerpoint/2010/main" val="112943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F8AA7-4E25-994F-72BD-D7D2614CC72F}"/>
              </a:ext>
            </a:extLst>
          </p:cNvPr>
          <p:cNvSpPr>
            <a:spLocks noGrp="1"/>
          </p:cNvSpPr>
          <p:nvPr>
            <p:ph type="title"/>
          </p:nvPr>
        </p:nvSpPr>
        <p:spPr>
          <a:xfrm>
            <a:off x="4851400" y="2729706"/>
            <a:ext cx="3155950" cy="1325563"/>
          </a:xfrm>
        </p:spPr>
        <p:txBody>
          <a:bodyPr/>
          <a:lstStyle/>
          <a:p>
            <a:r>
              <a:rPr lang="pt-BR" dirty="0">
                <a:solidFill>
                  <a:srgbClr val="FF0000"/>
                </a:solidFill>
                <a:latin typeface="Algerian" panose="04020705040A02060702" pitchFamily="82" charset="0"/>
              </a:rPr>
              <a:t>The Site</a:t>
            </a:r>
          </a:p>
        </p:txBody>
      </p:sp>
    </p:spTree>
    <p:extLst>
      <p:ext uri="{BB962C8B-B14F-4D97-AF65-F5344CB8AC3E}">
        <p14:creationId xmlns:p14="http://schemas.microsoft.com/office/powerpoint/2010/main" val="30763572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D4AC0-1A75-2651-38DB-CD0589686445}"/>
              </a:ext>
            </a:extLst>
          </p:cNvPr>
          <p:cNvSpPr>
            <a:spLocks noGrp="1"/>
          </p:cNvSpPr>
          <p:nvPr>
            <p:ph type="title"/>
          </p:nvPr>
        </p:nvSpPr>
        <p:spPr/>
        <p:txBody>
          <a:bodyPr/>
          <a:lstStyle/>
          <a:p>
            <a:r>
              <a:rPr lang="pt-BR" dirty="0"/>
              <a:t>The Site</a:t>
            </a:r>
          </a:p>
        </p:txBody>
      </p:sp>
      <p:sp>
        <p:nvSpPr>
          <p:cNvPr id="3" name="Espaço Reservado para Texto 2">
            <a:extLst>
              <a:ext uri="{FF2B5EF4-FFF2-40B4-BE49-F238E27FC236}">
                <a16:creationId xmlns:a16="http://schemas.microsoft.com/office/drawing/2014/main" id="{053EC3B6-900C-3BE7-D653-50C07BEA2FF3}"/>
              </a:ext>
            </a:extLst>
          </p:cNvPr>
          <p:cNvSpPr>
            <a:spLocks noGrp="1"/>
          </p:cNvSpPr>
          <p:nvPr>
            <p:ph type="body" idx="1"/>
          </p:nvPr>
        </p:nvSpPr>
        <p:spPr/>
        <p:txBody>
          <a:bodyPr/>
          <a:lstStyle/>
          <a:p>
            <a:r>
              <a:rPr lang="pt-BR" dirty="0"/>
              <a:t>Clean sites in South </a:t>
            </a:r>
            <a:r>
              <a:rPr lang="pt-BR" dirty="0" err="1"/>
              <a:t>America</a:t>
            </a:r>
            <a:endParaRPr lang="pt-BR" dirty="0"/>
          </a:p>
        </p:txBody>
      </p:sp>
      <p:pic>
        <p:nvPicPr>
          <p:cNvPr id="5" name="Imagem 4" descr="Tela de computador com texto preto sobre fundo verde&#10;&#10;Descrição gerada automaticamente com confiança média">
            <a:extLst>
              <a:ext uri="{FF2B5EF4-FFF2-40B4-BE49-F238E27FC236}">
                <a16:creationId xmlns:a16="http://schemas.microsoft.com/office/drawing/2014/main" id="{8091AADA-6CDC-FCC0-9F69-19AADBFD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14"/>
            <a:ext cx="12192000" cy="6858000"/>
          </a:xfrm>
          <a:prstGeom prst="rect">
            <a:avLst/>
          </a:prstGeom>
        </p:spPr>
      </p:pic>
    </p:spTree>
    <p:extLst>
      <p:ext uri="{BB962C8B-B14F-4D97-AF65-F5344CB8AC3E}">
        <p14:creationId xmlns:p14="http://schemas.microsoft.com/office/powerpoint/2010/main" val="25105965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6B9C4-5AFE-CECA-D3CF-0429644780B0}"/>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495D7627-C32C-CA6D-61BB-0487669B4ACD}"/>
              </a:ext>
            </a:extLst>
          </p:cNvPr>
          <p:cNvSpPr>
            <a:spLocks noGrp="1"/>
          </p:cNvSpPr>
          <p:nvPr>
            <p:ph type="body" idx="1"/>
          </p:nvPr>
        </p:nvSpPr>
        <p:spPr/>
        <p:txBody>
          <a:bodyPr/>
          <a:lstStyle/>
          <a:p>
            <a:endParaRPr lang="pt-BR"/>
          </a:p>
        </p:txBody>
      </p:sp>
      <p:pic>
        <p:nvPicPr>
          <p:cNvPr id="5" name="Imagem 4" descr="Campo com flores amarelas">
            <a:extLst>
              <a:ext uri="{FF2B5EF4-FFF2-40B4-BE49-F238E27FC236}">
                <a16:creationId xmlns:a16="http://schemas.microsoft.com/office/drawing/2014/main" id="{26F8E1F9-975B-73D2-7232-E64DA735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97012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319" name="Uruguay"/>
          <p:cNvSpPr txBox="1">
            <a:spLocks noGrp="1"/>
          </p:cNvSpPr>
          <p:nvPr>
            <p:ph type="title"/>
          </p:nvPr>
        </p:nvSpPr>
        <p:spPr>
          <a:xfrm>
            <a:off x="2209800" y="381000"/>
            <a:ext cx="4513731" cy="762000"/>
          </a:xfrm>
          <a:prstGeom prst="rect">
            <a:avLst/>
          </a:prstGeom>
        </p:spPr>
        <p:txBody>
          <a:bodyPr/>
          <a:lstStyle>
            <a:lvl1pPr defTabSz="452627">
              <a:defRPr sz="4356"/>
            </a:lvl1pPr>
          </a:lstStyle>
          <a:p>
            <a:r>
              <a:t>Uruguay</a:t>
            </a:r>
          </a:p>
        </p:txBody>
      </p:sp>
      <p:pic>
        <p:nvPicPr>
          <p:cNvPr id="320" name="image42.png" descr="image42.png"/>
          <p:cNvPicPr>
            <a:picLocks noChangeAspect="1"/>
          </p:cNvPicPr>
          <p:nvPr/>
        </p:nvPicPr>
        <p:blipFill>
          <a:blip r:embed="rId2"/>
          <a:stretch>
            <a:fillRect/>
          </a:stretch>
        </p:blipFill>
        <p:spPr>
          <a:xfrm>
            <a:off x="2151529" y="1284941"/>
            <a:ext cx="8217649" cy="4695800"/>
          </a:xfrm>
          <a:prstGeom prst="rect">
            <a:avLst/>
          </a:prstGeom>
          <a:ln w="12700">
            <a:miter lim="400000"/>
          </a:ln>
        </p:spPr>
      </p:pic>
    </p:spTree>
    <p:extLst>
      <p:ext uri="{BB962C8B-B14F-4D97-AF65-F5344CB8AC3E}">
        <p14:creationId xmlns:p14="http://schemas.microsoft.com/office/powerpoint/2010/main" val="922819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23" name="Cachoeira Paulista (SP)"/>
          <p:cNvSpPr txBox="1">
            <a:spLocks noGrp="1"/>
          </p:cNvSpPr>
          <p:nvPr>
            <p:ph type="title"/>
          </p:nvPr>
        </p:nvSpPr>
        <p:spPr>
          <a:xfrm>
            <a:off x="2209800" y="381001"/>
            <a:ext cx="8153400" cy="530413"/>
          </a:xfrm>
          <a:prstGeom prst="rect">
            <a:avLst/>
          </a:prstGeom>
        </p:spPr>
        <p:txBody>
          <a:bodyPr/>
          <a:lstStyle>
            <a:lvl1pPr>
              <a:defRPr sz="2800"/>
            </a:lvl1pPr>
          </a:lstStyle>
          <a:p>
            <a:r>
              <a:t>Cachoeira Paulista (SP)</a:t>
            </a:r>
          </a:p>
        </p:txBody>
      </p:sp>
      <p:pic>
        <p:nvPicPr>
          <p:cNvPr id="324" name="image43.png" descr="image43.png"/>
          <p:cNvPicPr>
            <a:picLocks noChangeAspect="1"/>
          </p:cNvPicPr>
          <p:nvPr/>
        </p:nvPicPr>
        <p:blipFill>
          <a:blip r:embed="rId2"/>
          <a:stretch>
            <a:fillRect/>
          </a:stretch>
        </p:blipFill>
        <p:spPr>
          <a:xfrm>
            <a:off x="2106707" y="1299882"/>
            <a:ext cx="8083177" cy="4849907"/>
          </a:xfrm>
          <a:prstGeom prst="rect">
            <a:avLst/>
          </a:prstGeom>
          <a:ln w="12700">
            <a:miter lim="400000"/>
          </a:ln>
        </p:spPr>
      </p:pic>
    </p:spTree>
    <p:extLst>
      <p:ext uri="{BB962C8B-B14F-4D97-AF65-F5344CB8AC3E}">
        <p14:creationId xmlns:p14="http://schemas.microsoft.com/office/powerpoint/2010/main" val="14635012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ão do Gato  (Cat’s den) Paraíba"/>
          <p:cNvSpPr txBox="1">
            <a:spLocks noGrp="1"/>
          </p:cNvSpPr>
          <p:nvPr>
            <p:ph type="title"/>
          </p:nvPr>
        </p:nvSpPr>
        <p:spPr>
          <a:xfrm>
            <a:off x="2269564" y="485588"/>
            <a:ext cx="8182534" cy="762001"/>
          </a:xfrm>
          <a:prstGeom prst="rect">
            <a:avLst/>
          </a:prstGeom>
        </p:spPr>
        <p:txBody>
          <a:bodyPr/>
          <a:lstStyle>
            <a:lvl1pPr defTabSz="452627">
              <a:defRPr sz="4356"/>
            </a:lvl1pPr>
          </a:lstStyle>
          <a:p>
            <a:r>
              <a:t>Vão do Gato  (Cat’s den) Paraíba </a:t>
            </a:r>
          </a:p>
        </p:txBody>
      </p:sp>
      <p:sp>
        <p:nvSpPr>
          <p:cNvPr id="327"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328" name="image44.png" descr="image44.png"/>
          <p:cNvPicPr>
            <a:picLocks noChangeAspect="1"/>
          </p:cNvPicPr>
          <p:nvPr/>
        </p:nvPicPr>
        <p:blipFill>
          <a:blip r:embed="rId2"/>
          <a:stretch>
            <a:fillRect/>
          </a:stretch>
        </p:blipFill>
        <p:spPr>
          <a:xfrm>
            <a:off x="2106704" y="1195293"/>
            <a:ext cx="8157886" cy="4661650"/>
          </a:xfrm>
          <a:prstGeom prst="rect">
            <a:avLst/>
          </a:prstGeom>
          <a:ln w="12700">
            <a:miter lim="400000"/>
          </a:ln>
        </p:spPr>
      </p:pic>
    </p:spTree>
    <p:extLst>
      <p:ext uri="{BB962C8B-B14F-4D97-AF65-F5344CB8AC3E}">
        <p14:creationId xmlns:p14="http://schemas.microsoft.com/office/powerpoint/2010/main" val="17823021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Urubu (Vulture), Paraíba"/>
          <p:cNvSpPr txBox="1">
            <a:spLocks noGrp="1"/>
          </p:cNvSpPr>
          <p:nvPr>
            <p:ph type="title"/>
          </p:nvPr>
        </p:nvSpPr>
        <p:spPr>
          <a:xfrm>
            <a:off x="2269564" y="485588"/>
            <a:ext cx="7983071" cy="762001"/>
          </a:xfrm>
          <a:prstGeom prst="rect">
            <a:avLst/>
          </a:prstGeom>
        </p:spPr>
        <p:txBody>
          <a:bodyPr/>
          <a:lstStyle>
            <a:lvl1pPr defTabSz="452627">
              <a:defRPr sz="4356"/>
            </a:lvl1pPr>
          </a:lstStyle>
          <a:p>
            <a:r>
              <a:t>Urubu (Vulture), Paraíba</a:t>
            </a:r>
          </a:p>
        </p:txBody>
      </p:sp>
      <p:sp>
        <p:nvSpPr>
          <p:cNvPr id="331"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332" name="image45.png" descr="image45.png"/>
          <p:cNvPicPr>
            <a:picLocks noChangeAspect="1"/>
          </p:cNvPicPr>
          <p:nvPr/>
        </p:nvPicPr>
        <p:blipFill>
          <a:blip r:embed="rId2"/>
          <a:stretch>
            <a:fillRect/>
          </a:stretch>
        </p:blipFill>
        <p:spPr>
          <a:xfrm>
            <a:off x="2269563" y="1587874"/>
            <a:ext cx="8011460" cy="4577976"/>
          </a:xfrm>
          <a:prstGeom prst="rect">
            <a:avLst/>
          </a:prstGeom>
          <a:ln w="12700">
            <a:miter lim="400000"/>
          </a:ln>
        </p:spPr>
      </p:pic>
    </p:spTree>
    <p:extLst>
      <p:ext uri="{BB962C8B-B14F-4D97-AF65-F5344CB8AC3E}">
        <p14:creationId xmlns:p14="http://schemas.microsoft.com/office/powerpoint/2010/main" val="31595395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tivations for BINGO"/>
          <p:cNvSpPr txBox="1">
            <a:spLocks noGrp="1"/>
          </p:cNvSpPr>
          <p:nvPr>
            <p:ph type="title"/>
          </p:nvPr>
        </p:nvSpPr>
        <p:spPr>
          <a:xfrm>
            <a:off x="838200" y="174625"/>
            <a:ext cx="10515600" cy="1325563"/>
          </a:xfrm>
          <a:prstGeom prst="rect">
            <a:avLst/>
          </a:prstGeom>
          <a:solidFill>
            <a:schemeClr val="accent4">
              <a:hueOff val="366961"/>
              <a:satOff val="4172"/>
              <a:lumOff val="11129"/>
            </a:schemeClr>
          </a:solidFill>
        </p:spPr>
        <p:txBody>
          <a:bodyPr/>
          <a:lstStyle>
            <a:lvl1pPr algn="l">
              <a:defRPr sz="4000">
                <a:solidFill>
                  <a:srgbClr val="0433FF"/>
                </a:solidFill>
                <a:latin typeface="Lucida Calligraphy"/>
                <a:ea typeface="Lucida Calligraphy"/>
                <a:cs typeface="Lucida Calligraphy"/>
                <a:sym typeface="Lucida Calligraphy"/>
              </a:defRPr>
            </a:lvl1pPr>
          </a:lstStyle>
          <a:p>
            <a:r>
              <a:t>      Motivations for BINGO</a:t>
            </a:r>
          </a:p>
        </p:txBody>
      </p:sp>
      <p:sp>
        <p:nvSpPr>
          <p:cNvPr id="292" name="HI intensity mapping to measure BAO…"/>
          <p:cNvSpPr txBox="1">
            <a:spLocks noGrp="1"/>
          </p:cNvSpPr>
          <p:nvPr>
            <p:ph type="body" idx="1"/>
          </p:nvPr>
        </p:nvSpPr>
        <p:spPr>
          <a:xfrm>
            <a:off x="1615628" y="2157412"/>
            <a:ext cx="9738172" cy="4525963"/>
          </a:xfrm>
          <a:prstGeom prst="rect">
            <a:avLst/>
          </a:prstGeom>
        </p:spPr>
        <p:txBody>
          <a:bodyPr>
            <a:noAutofit/>
          </a:bodyPr>
          <a:lstStyle/>
          <a:p>
            <a:pPr marL="342899" indent="-342899">
              <a:defRPr sz="2900">
                <a:solidFill>
                  <a:srgbClr val="D31519"/>
                </a:solidFill>
              </a:defRPr>
            </a:pPr>
            <a:r>
              <a:rPr sz="3200" dirty="0"/>
              <a:t>HI intensity mapping to measure BAO</a:t>
            </a:r>
          </a:p>
          <a:p>
            <a:pPr marL="342899" indent="-342899">
              <a:defRPr sz="2900">
                <a:solidFill>
                  <a:srgbClr val="D31519"/>
                </a:solidFill>
              </a:defRPr>
            </a:pPr>
            <a:r>
              <a:rPr sz="3200" dirty="0"/>
              <a:t>Structure formation</a:t>
            </a:r>
          </a:p>
          <a:p>
            <a:pPr marL="342899" indent="-342899">
              <a:defRPr sz="2900">
                <a:solidFill>
                  <a:srgbClr val="D31519"/>
                </a:solidFill>
              </a:defRPr>
            </a:pPr>
            <a:r>
              <a:rPr sz="3200" dirty="0"/>
              <a:t>Dark Sector properties (last half history of the Universe)</a:t>
            </a:r>
          </a:p>
          <a:p>
            <a:pPr marL="342899" indent="-342899">
              <a:defRPr sz="2900">
                <a:solidFill>
                  <a:srgbClr val="D31519"/>
                </a:solidFill>
              </a:defRPr>
            </a:pPr>
            <a:r>
              <a:rPr sz="3200" dirty="0"/>
              <a:t>Static telescope, excellent for looking after transient phenomena</a:t>
            </a:r>
          </a:p>
          <a:p>
            <a:pPr marL="342899" indent="-342899">
              <a:defRPr sz="2900">
                <a:solidFill>
                  <a:srgbClr val="D31519"/>
                </a:solidFill>
              </a:defRPr>
            </a:pPr>
            <a:r>
              <a:rPr sz="3200" dirty="0"/>
              <a:t>Fast astrophysical phenomena:</a:t>
            </a:r>
          </a:p>
          <a:p>
            <a:pPr marL="342899" indent="-342899">
              <a:defRPr sz="2900">
                <a:solidFill>
                  <a:srgbClr val="D31519"/>
                </a:solidFill>
              </a:defRPr>
            </a:pPr>
            <a:r>
              <a:rPr sz="3200" dirty="0"/>
              <a:t>Pulsar properties</a:t>
            </a:r>
          </a:p>
          <a:p>
            <a:pPr>
              <a:defRPr>
                <a:solidFill>
                  <a:srgbClr val="D316CE"/>
                </a:solidFill>
              </a:defRPr>
            </a:pPr>
            <a:r>
              <a:rPr sz="3200" dirty="0"/>
              <a:t>Fast Radio Bursts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aryon Acoustic Oscillations (BAOs)"/>
          <p:cNvSpPr txBox="1">
            <a:spLocks noGrp="1"/>
          </p:cNvSpPr>
          <p:nvPr>
            <p:ph type="title"/>
          </p:nvPr>
        </p:nvSpPr>
        <p:spPr>
          <a:prstGeom prst="rect">
            <a:avLst/>
          </a:prstGeom>
        </p:spPr>
        <p:txBody>
          <a:bodyPr/>
          <a:lstStyle/>
          <a:p>
            <a:r>
              <a:t>Baryon Acoustic Oscillations (BAOs)</a:t>
            </a:r>
          </a:p>
        </p:txBody>
      </p:sp>
      <p:pic>
        <p:nvPicPr>
          <p:cNvPr id="247" name="image24.png" descr="image24.png"/>
          <p:cNvPicPr>
            <a:picLocks noChangeAspect="1"/>
          </p:cNvPicPr>
          <p:nvPr/>
        </p:nvPicPr>
        <p:blipFill>
          <a:blip r:embed="rId2"/>
          <a:stretch>
            <a:fillRect/>
          </a:stretch>
        </p:blipFill>
        <p:spPr>
          <a:xfrm>
            <a:off x="6036257" y="1440075"/>
            <a:ext cx="4819851" cy="2766953"/>
          </a:xfrm>
          <a:prstGeom prst="rect">
            <a:avLst/>
          </a:prstGeom>
          <a:ln w="12700">
            <a:miter lim="400000"/>
          </a:ln>
        </p:spPr>
      </p:pic>
      <p:sp>
        <p:nvSpPr>
          <p:cNvPr id="248" name="The acoustic peak gives the ratio of the distances to z=.35 and z=1,100 to 4% fractional accuracy.…"/>
          <p:cNvSpPr txBox="1"/>
          <p:nvPr/>
        </p:nvSpPr>
        <p:spPr>
          <a:xfrm>
            <a:off x="6036257" y="4729077"/>
            <a:ext cx="4410348"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u="sng"/>
            </a:pPr>
            <a:r>
              <a:rPr>
                <a:solidFill>
                  <a:srgbClr val="0432FF"/>
                </a:solidFill>
                <a:uFill>
                  <a:solidFill>
                    <a:srgbClr val="0432FF"/>
                  </a:solidFill>
                </a:uFill>
                <a:hlinkClick r:id="rId3"/>
              </a:rPr>
              <a:t>The acoustic peak gives the ratio of the distances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=.35 and </a:t>
            </a:r>
            <a:r>
              <a:rPr i="1">
                <a:solidFill>
                  <a:srgbClr val="0432FF"/>
                </a:solidFill>
                <a:uFill>
                  <a:solidFill>
                    <a:srgbClr val="0432FF"/>
                  </a:solidFill>
                </a:uFill>
                <a:hlinkClick r:id="rId3"/>
              </a:rPr>
              <a:t>z</a:t>
            </a:r>
            <a:r>
              <a:rPr>
                <a:solidFill>
                  <a:srgbClr val="0432FF"/>
                </a:solidFill>
                <a:uFill>
                  <a:solidFill>
                    <a:srgbClr val="0432FF"/>
                  </a:solidFill>
                </a:uFill>
                <a:hlinkClick r:id="rId3"/>
              </a:rPr>
              <a:t>=1,100 to 4% fractional accuracy. </a:t>
            </a:r>
          </a:p>
          <a:p>
            <a:pPr marL="285750" indent="-285750">
              <a:buSzPct val="100000"/>
              <a:buFont typeface="Arial"/>
              <a:buChar char="•"/>
              <a:defRPr u="sng"/>
            </a:pPr>
            <a:r>
              <a:rPr>
                <a:solidFill>
                  <a:srgbClr val="0432FF"/>
                </a:solidFill>
                <a:uFill>
                  <a:solidFill>
                    <a:srgbClr val="0432FF"/>
                  </a:solidFill>
                </a:uFill>
                <a:hlinkClick r:id="rId3"/>
              </a:rPr>
              <a:t>absolute distance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=0.35 is determined to 5% accuracy. </a:t>
            </a:r>
          </a:p>
          <a:p>
            <a:pPr marL="285750" indent="-285750">
              <a:buSzPct val="100000"/>
              <a:buFont typeface="Arial"/>
              <a:buChar char="•"/>
              <a:defRPr u="sng"/>
            </a:pPr>
            <a:r>
              <a:rPr>
                <a:solidFill>
                  <a:srgbClr val="0432FF"/>
                </a:solidFill>
                <a:uFill>
                  <a:solidFill>
                    <a:srgbClr val="0432FF"/>
                  </a:solidFill>
                </a:uFill>
                <a:hlinkClick r:id="rId3"/>
              </a:rPr>
              <a:t>co-moving sound horizon scale 150 </a:t>
            </a:r>
            <a:r>
              <a:rPr i="1">
                <a:solidFill>
                  <a:srgbClr val="0432FF"/>
                </a:solidFill>
                <a:uFill>
                  <a:solidFill>
                    <a:srgbClr val="0432FF"/>
                  </a:solidFill>
                </a:uFill>
                <a:hlinkClick r:id="rId3"/>
              </a:rPr>
              <a:t>h</a:t>
            </a:r>
            <a:r>
              <a:rPr baseline="30000">
                <a:solidFill>
                  <a:srgbClr val="0432FF"/>
                </a:solidFill>
                <a:uFill>
                  <a:solidFill>
                    <a:srgbClr val="0432FF"/>
                  </a:solidFill>
                </a:uFill>
                <a:hlinkClick r:id="rId3"/>
              </a:rPr>
              <a:t>-1</a:t>
            </a:r>
            <a:r>
              <a:rPr>
                <a:solidFill>
                  <a:srgbClr val="0432FF"/>
                </a:solidFill>
                <a:uFill>
                  <a:solidFill>
                    <a:srgbClr val="0432FF"/>
                  </a:solidFill>
                </a:uFill>
                <a:hlinkClick r:id="rId3"/>
              </a:rPr>
              <a:t> Mpc.</a:t>
            </a:r>
          </a:p>
        </p:txBody>
      </p:sp>
      <p:sp>
        <p:nvSpPr>
          <p:cNvPr id="249" name="Baryon oscillations seen in the CMB distribution can be observed in the spatial distribution of galaxies"/>
          <p:cNvSpPr txBox="1"/>
          <p:nvPr/>
        </p:nvSpPr>
        <p:spPr>
          <a:xfrm>
            <a:off x="2301828" y="1172149"/>
            <a:ext cx="4769561"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180975" indent="-180975">
              <a:buSzPct val="100000"/>
              <a:buChar char="•"/>
              <a:defRPr sz="2000">
                <a:latin typeface="Arial"/>
                <a:ea typeface="Arial"/>
                <a:cs typeface="Arial"/>
                <a:sym typeface="Arial"/>
              </a:defRPr>
            </a:lvl1pPr>
          </a:lstStyle>
          <a:p>
            <a:r>
              <a:t>Baryon oscillations seen in the CMB distribution can be observed in the spatial distribution of galaxies</a:t>
            </a:r>
          </a:p>
        </p:txBody>
      </p:sp>
      <p:sp>
        <p:nvSpPr>
          <p:cNvPr id="250" name="Credit: Bennett, Nature (2006)"/>
          <p:cNvSpPr txBox="1"/>
          <p:nvPr/>
        </p:nvSpPr>
        <p:spPr>
          <a:xfrm>
            <a:off x="2351793" y="6429906"/>
            <a:ext cx="292815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Bennett, </a:t>
            </a:r>
            <a:r>
              <a:rPr i="1"/>
              <a:t>Nature </a:t>
            </a:r>
            <a:r>
              <a:t>(2006)</a:t>
            </a:r>
          </a:p>
        </p:txBody>
      </p:sp>
      <p:sp>
        <p:nvSpPr>
          <p:cNvPr id="251" name="Credit: EUCLID website (ESA)"/>
          <p:cNvSpPr txBox="1"/>
          <p:nvPr/>
        </p:nvSpPr>
        <p:spPr>
          <a:xfrm>
            <a:off x="7584272" y="4399008"/>
            <a:ext cx="276384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EUCLID website (ESA)</a:t>
            </a:r>
          </a:p>
        </p:txBody>
      </p:sp>
      <p:sp>
        <p:nvSpPr>
          <p:cNvPr id="25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53" name="image25.png" descr="image25.png"/>
          <p:cNvPicPr>
            <a:picLocks noChangeAspect="1"/>
          </p:cNvPicPr>
          <p:nvPr/>
        </p:nvPicPr>
        <p:blipFill>
          <a:blip r:embed="rId4"/>
          <a:stretch>
            <a:fillRect/>
          </a:stretch>
        </p:blipFill>
        <p:spPr>
          <a:xfrm>
            <a:off x="1463834" y="3574473"/>
            <a:ext cx="3798416" cy="2829820"/>
          </a:xfrm>
          <a:prstGeom prst="rect">
            <a:avLst/>
          </a:prstGeom>
          <a:ln w="12700">
            <a:miter lim="400000"/>
          </a:ln>
        </p:spPr>
      </p:pic>
    </p:spTree>
    <p:extLst>
      <p:ext uri="{BB962C8B-B14F-4D97-AF65-F5344CB8AC3E}">
        <p14:creationId xmlns:p14="http://schemas.microsoft.com/office/powerpoint/2010/main" val="7825596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A. Wuensche (2016)"/>
          <p:cNvSpPr txBox="1"/>
          <p:nvPr/>
        </p:nvSpPr>
        <p:spPr>
          <a:xfrm>
            <a:off x="4648200" y="6400414"/>
            <a:ext cx="28956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C.A. Wuensche (2016)</a:t>
            </a:r>
          </a:p>
        </p:txBody>
      </p:sp>
      <p:sp>
        <p:nvSpPr>
          <p:cNvPr id="256" name="Slide Number"/>
          <p:cNvSpPr txBox="1">
            <a:spLocks noGrp="1"/>
          </p:cNvSpPr>
          <p:nvPr>
            <p:ph type="sldNum" sz="quarter" idx="4294967295"/>
          </p:nvPr>
        </p:nvSpPr>
        <p:spPr>
          <a:xfrm>
            <a:off x="10361712" y="6471144"/>
            <a:ext cx="250131" cy="266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41473" tIns="41473" rIns="41473" bIns="41473" rtlCol="0" anchor="ctr"/>
          <a:lstStyle/>
          <a:p>
            <a:fld id="{86CB4B4D-7CA3-9044-876B-883B54F8677D}" type="slidenum">
              <a:t>29</a:t>
            </a:fld>
            <a:endParaRPr/>
          </a:p>
        </p:txBody>
      </p:sp>
      <p:sp>
        <p:nvSpPr>
          <p:cNvPr id="257" name="Optical BAOs"/>
          <p:cNvSpPr txBox="1">
            <a:spLocks noGrp="1"/>
          </p:cNvSpPr>
          <p:nvPr>
            <p:ph type="title" idx="4294967295"/>
          </p:nvPr>
        </p:nvSpPr>
        <p:spPr>
          <a:xfrm>
            <a:off x="2133962" y="134846"/>
            <a:ext cx="8153401" cy="762001"/>
          </a:xfrm>
          <a:prstGeom prst="rect">
            <a:avLst/>
          </a:prstGeom>
        </p:spPr>
        <p:txBody>
          <a:bodyPr/>
          <a:lstStyle>
            <a:lvl1pPr defTabSz="452627">
              <a:defRPr sz="4356"/>
            </a:lvl1pPr>
          </a:lstStyle>
          <a:p>
            <a:r>
              <a:t>Optical BAOs</a:t>
            </a:r>
          </a:p>
        </p:txBody>
      </p:sp>
      <p:grpSp>
        <p:nvGrpSpPr>
          <p:cNvPr id="260" name="Group"/>
          <p:cNvGrpSpPr/>
          <p:nvPr/>
        </p:nvGrpSpPr>
        <p:grpSpPr>
          <a:xfrm>
            <a:off x="2133962" y="1370488"/>
            <a:ext cx="4619957" cy="4691079"/>
            <a:chOff x="0" y="0"/>
            <a:chExt cx="4619955" cy="4691077"/>
          </a:xfrm>
        </p:grpSpPr>
        <p:pic>
          <p:nvPicPr>
            <p:cNvPr id="258" name="image28.png" descr="image28.png"/>
            <p:cNvPicPr>
              <a:picLocks noChangeAspect="1"/>
            </p:cNvPicPr>
            <p:nvPr/>
          </p:nvPicPr>
          <p:blipFill>
            <a:blip r:embed="rId3"/>
            <a:stretch>
              <a:fillRect/>
            </a:stretch>
          </p:blipFill>
          <p:spPr>
            <a:xfrm>
              <a:off x="0" y="405744"/>
              <a:ext cx="4619955" cy="4285333"/>
            </a:xfrm>
            <a:prstGeom prst="rect">
              <a:avLst/>
            </a:prstGeom>
            <a:ln w="12700" cap="flat">
              <a:noFill/>
              <a:miter lim="400000"/>
            </a:ln>
            <a:effectLst/>
          </p:spPr>
        </p:pic>
        <p:sp>
          <p:nvSpPr>
            <p:cNvPr id="259" name="Eisenstein et al. (2005)"/>
            <p:cNvSpPr txBox="1"/>
            <p:nvPr/>
          </p:nvSpPr>
          <p:spPr>
            <a:xfrm>
              <a:off x="121450" y="0"/>
              <a:ext cx="2216438"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Eisenstein et al. (2005)</a:t>
              </a:r>
            </a:p>
          </p:txBody>
        </p:sp>
      </p:grpSp>
      <p:grpSp>
        <p:nvGrpSpPr>
          <p:cNvPr id="263" name="Group"/>
          <p:cNvGrpSpPr/>
          <p:nvPr/>
        </p:nvGrpSpPr>
        <p:grpSpPr>
          <a:xfrm>
            <a:off x="7031071" y="896845"/>
            <a:ext cx="3636931" cy="5986725"/>
            <a:chOff x="0" y="0"/>
            <a:chExt cx="3636930" cy="5986723"/>
          </a:xfrm>
        </p:grpSpPr>
        <p:pic>
          <p:nvPicPr>
            <p:cNvPr id="261" name="image29.png" descr="image29.png"/>
            <p:cNvPicPr>
              <a:picLocks noChangeAspect="1"/>
            </p:cNvPicPr>
            <p:nvPr/>
          </p:nvPicPr>
          <p:blipFill>
            <a:blip r:embed="rId4"/>
            <a:stretch>
              <a:fillRect/>
            </a:stretch>
          </p:blipFill>
          <p:spPr>
            <a:xfrm>
              <a:off x="0" y="134063"/>
              <a:ext cx="3636930" cy="5852660"/>
            </a:xfrm>
            <a:prstGeom prst="rect">
              <a:avLst/>
            </a:prstGeom>
            <a:ln w="12700" cap="flat">
              <a:noFill/>
              <a:miter lim="400000"/>
            </a:ln>
            <a:effectLst/>
          </p:spPr>
        </p:pic>
        <p:sp>
          <p:nvSpPr>
            <p:cNvPr id="262" name="Anderson et al. (2014)"/>
            <p:cNvSpPr txBox="1"/>
            <p:nvPr/>
          </p:nvSpPr>
          <p:spPr>
            <a:xfrm>
              <a:off x="878573" y="0"/>
              <a:ext cx="2174247"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Anderson et al. (2014)</a:t>
              </a:r>
            </a:p>
          </p:txBody>
        </p:sp>
      </p:grpSp>
    </p:spTree>
    <p:extLst>
      <p:ext uri="{BB962C8B-B14F-4D97-AF65-F5344CB8AC3E}">
        <p14:creationId xmlns:p14="http://schemas.microsoft.com/office/powerpoint/2010/main" val="41789825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66032-2BC2-7F0D-4E74-D48F42D60FEF}"/>
              </a:ext>
            </a:extLst>
          </p:cNvPr>
          <p:cNvSpPr>
            <a:spLocks noGrp="1"/>
          </p:cNvSpPr>
          <p:nvPr>
            <p:ph type="title"/>
          </p:nvPr>
        </p:nvSpPr>
        <p:spPr>
          <a:xfrm>
            <a:off x="838200" y="0"/>
            <a:ext cx="10515600" cy="1325563"/>
          </a:xfrm>
        </p:spPr>
        <p:txBody>
          <a:bodyPr/>
          <a:lstStyle/>
          <a:p>
            <a:r>
              <a:rPr lang="pt-BR" dirty="0">
                <a:solidFill>
                  <a:srgbClr val="FF0000"/>
                </a:solidFill>
                <a:latin typeface="Algerian" panose="04020705040A02060702" pitchFamily="82" charset="0"/>
              </a:rPr>
              <a:t>                     Open </a:t>
            </a:r>
            <a:r>
              <a:rPr lang="pt-BR" dirty="0" err="1">
                <a:solidFill>
                  <a:srgbClr val="FF0000"/>
                </a:solidFill>
                <a:latin typeface="Algerian" panose="04020705040A02060702" pitchFamily="82" charset="0"/>
              </a:rPr>
              <a:t>Problems</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EE0B1454-BCB9-98B8-6B2E-C94DA61DAB12}"/>
              </a:ext>
            </a:extLst>
          </p:cNvPr>
          <p:cNvSpPr>
            <a:spLocks noGrp="1"/>
          </p:cNvSpPr>
          <p:nvPr>
            <p:ph idx="1"/>
          </p:nvPr>
        </p:nvSpPr>
        <p:spPr>
          <a:xfrm>
            <a:off x="431800" y="1447800"/>
            <a:ext cx="11328400" cy="4930775"/>
          </a:xfrm>
        </p:spPr>
        <p:txBody>
          <a:bodyPr>
            <a:normAutofit lnSpcReduction="10000"/>
          </a:bodyPr>
          <a:lstStyle/>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Energy</a:t>
            </a:r>
          </a:p>
          <a:p>
            <a:endParaRPr lang="pt-BR" sz="3200" dirty="0">
              <a:solidFill>
                <a:srgbClr val="7030A0"/>
              </a:solidFill>
            </a:endParaRPr>
          </a:p>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a:t>
            </a:r>
            <a:r>
              <a:rPr lang="pt-BR" sz="3200" dirty="0" err="1">
                <a:solidFill>
                  <a:srgbClr val="7030A0"/>
                </a:solidFill>
              </a:rPr>
              <a:t>Matter</a:t>
            </a:r>
            <a:endParaRPr lang="pt-BR" sz="3200" dirty="0">
              <a:solidFill>
                <a:srgbClr val="7030A0"/>
              </a:solidFill>
            </a:endParaRPr>
          </a:p>
          <a:p>
            <a:endParaRPr lang="pt-BR" sz="3200" dirty="0">
              <a:solidFill>
                <a:srgbClr val="7030A0"/>
              </a:solidFill>
            </a:endParaRPr>
          </a:p>
          <a:p>
            <a:r>
              <a:rPr lang="pt-BR" sz="3200" dirty="0" err="1">
                <a:solidFill>
                  <a:srgbClr val="7030A0"/>
                </a:solidFill>
              </a:rPr>
              <a:t>Gravity</a:t>
            </a:r>
            <a:r>
              <a:rPr lang="pt-BR" sz="3200" dirty="0">
                <a:solidFill>
                  <a:srgbClr val="7030A0"/>
                </a:solidFill>
              </a:rPr>
              <a:t> in </a:t>
            </a:r>
            <a:r>
              <a:rPr lang="pt-BR" sz="3200" dirty="0" err="1">
                <a:solidFill>
                  <a:srgbClr val="7030A0"/>
                </a:solidFill>
              </a:rPr>
              <a:t>Cosmology</a:t>
            </a:r>
            <a:endParaRPr lang="pt-BR" sz="3200" dirty="0">
              <a:solidFill>
                <a:srgbClr val="7030A0"/>
              </a:solidFill>
            </a:endParaRPr>
          </a:p>
          <a:p>
            <a:endParaRPr lang="pt-BR" sz="3200" dirty="0">
              <a:solidFill>
                <a:srgbClr val="7030A0"/>
              </a:solidFill>
            </a:endParaRPr>
          </a:p>
          <a:p>
            <a:r>
              <a:rPr lang="pt-BR" sz="3200" dirty="0">
                <a:solidFill>
                  <a:srgbClr val="7030A0"/>
                </a:solidFill>
              </a:rPr>
              <a:t>Fast Radio </a:t>
            </a:r>
            <a:r>
              <a:rPr lang="pt-BR" sz="3200" dirty="0" err="1">
                <a:solidFill>
                  <a:srgbClr val="7030A0"/>
                </a:solidFill>
              </a:rPr>
              <a:t>Bursts</a:t>
            </a:r>
            <a:endParaRPr lang="pt-BR" sz="3200" dirty="0">
              <a:solidFill>
                <a:srgbClr val="7030A0"/>
              </a:solidFill>
            </a:endParaRPr>
          </a:p>
          <a:p>
            <a:endParaRPr lang="pt-BR" sz="3200" dirty="0">
              <a:solidFill>
                <a:srgbClr val="7030A0"/>
              </a:solidFill>
            </a:endParaRPr>
          </a:p>
          <a:p>
            <a:r>
              <a:rPr lang="pt-BR" sz="3200" dirty="0" err="1">
                <a:solidFill>
                  <a:srgbClr val="7030A0"/>
                </a:solidFill>
              </a:rPr>
              <a:t>Pulsars</a:t>
            </a:r>
            <a:endParaRPr lang="pt-BR" sz="3200" dirty="0">
              <a:solidFill>
                <a:srgbClr val="7030A0"/>
              </a:solidFill>
            </a:endParaRPr>
          </a:p>
        </p:txBody>
      </p:sp>
    </p:spTree>
    <p:extLst>
      <p:ext uri="{BB962C8B-B14F-4D97-AF65-F5344CB8AC3E}">
        <p14:creationId xmlns:p14="http://schemas.microsoft.com/office/powerpoint/2010/main" val="38383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ryon Acoustic Oscillations (BAOs)"/>
          <p:cNvSpPr txBox="1">
            <a:spLocks noGrp="1"/>
          </p:cNvSpPr>
          <p:nvPr>
            <p:ph type="title"/>
          </p:nvPr>
        </p:nvSpPr>
        <p:spPr>
          <a:xfrm>
            <a:off x="2162639" y="236101"/>
            <a:ext cx="8275665" cy="811396"/>
          </a:xfrm>
          <a:prstGeom prst="rect">
            <a:avLst/>
          </a:prstGeom>
        </p:spPr>
        <p:txBody>
          <a:bodyPr/>
          <a:lstStyle/>
          <a:p>
            <a:r>
              <a:t>Baryon Acoustic Oscillations (BAOs)</a:t>
            </a:r>
          </a:p>
        </p:txBody>
      </p:sp>
      <p:sp>
        <p:nvSpPr>
          <p:cNvPr id="239" name="Acoustic waves imprinted on CMB 380,000 years after Big Bang…"/>
          <p:cNvSpPr txBox="1">
            <a:spLocks noGrp="1"/>
          </p:cNvSpPr>
          <p:nvPr>
            <p:ph type="body" sz="half" idx="1"/>
          </p:nvPr>
        </p:nvSpPr>
        <p:spPr>
          <a:xfrm>
            <a:off x="342900" y="1042216"/>
            <a:ext cx="5273813" cy="5686079"/>
          </a:xfrm>
          <a:prstGeom prst="rect">
            <a:avLst/>
          </a:prstGeom>
        </p:spPr>
        <p:txBody>
          <a:bodyPr>
            <a:normAutofit/>
          </a:bodyPr>
          <a:lstStyle/>
          <a:p>
            <a:pPr>
              <a:lnSpc>
                <a:spcPct val="80000"/>
              </a:lnSpc>
              <a:spcBef>
                <a:spcPts val="600"/>
              </a:spcBef>
              <a:defRPr sz="2700"/>
            </a:pPr>
            <a:r>
              <a:rPr sz="3200" dirty="0"/>
              <a:t>Acoustic waves imprinted on CMB 380,000 years after Big Bang</a:t>
            </a:r>
          </a:p>
          <a:p>
            <a:pPr>
              <a:lnSpc>
                <a:spcPct val="80000"/>
              </a:lnSpc>
              <a:spcBef>
                <a:spcPts val="600"/>
              </a:spcBef>
              <a:defRPr sz="2700"/>
            </a:pPr>
            <a:endParaRPr sz="3200" dirty="0"/>
          </a:p>
          <a:p>
            <a:pPr>
              <a:lnSpc>
                <a:spcPct val="80000"/>
              </a:lnSpc>
              <a:spcBef>
                <a:spcPts val="600"/>
              </a:spcBef>
              <a:defRPr sz="2700"/>
            </a:pPr>
            <a:r>
              <a:rPr sz="3200" dirty="0"/>
              <a:t>Acoustic scale set by distance light travelled at that time </a:t>
            </a:r>
          </a:p>
          <a:p>
            <a:pPr marL="742950" lvl="1" indent="-285750">
              <a:lnSpc>
                <a:spcPct val="80000"/>
              </a:lnSpc>
              <a:defRPr sz="2300"/>
            </a:pPr>
            <a:r>
              <a:rPr sz="3200" dirty="0"/>
              <a:t>Known </a:t>
            </a:r>
            <a:r>
              <a:rPr sz="3200" dirty="0">
                <a:solidFill>
                  <a:srgbClr val="FF2600"/>
                </a:solidFill>
              </a:rPr>
              <a:t>precisely</a:t>
            </a:r>
            <a:r>
              <a:rPr sz="3200" dirty="0"/>
              <a:t> from CMB power spectrum</a:t>
            </a:r>
          </a:p>
          <a:p>
            <a:pPr marL="742950" lvl="1" indent="-285750">
              <a:lnSpc>
                <a:spcPct val="80000"/>
              </a:lnSpc>
              <a:defRPr sz="2300"/>
            </a:pPr>
            <a:r>
              <a:rPr sz="3200" dirty="0"/>
              <a:t>D=149 ± 0.6 </a:t>
            </a:r>
            <a:r>
              <a:rPr sz="3200" dirty="0" err="1"/>
              <a:t>Mpc</a:t>
            </a:r>
            <a:endParaRPr sz="3200" dirty="0"/>
          </a:p>
          <a:p>
            <a:pPr>
              <a:lnSpc>
                <a:spcPct val="80000"/>
              </a:lnSpc>
              <a:spcBef>
                <a:spcPts val="600"/>
              </a:spcBef>
              <a:defRPr sz="2700"/>
            </a:pPr>
            <a:endParaRPr sz="3200" dirty="0"/>
          </a:p>
          <a:p>
            <a:pPr>
              <a:lnSpc>
                <a:spcPct val="80000"/>
              </a:lnSpc>
              <a:spcBef>
                <a:spcPts val="600"/>
              </a:spcBef>
              <a:defRPr sz="2700">
                <a:solidFill>
                  <a:srgbClr val="FF2600"/>
                </a:solidFill>
              </a:defRPr>
            </a:pPr>
            <a:r>
              <a:rPr sz="3200" dirty="0"/>
              <a:t>BAO scale imprinted on all matter in the Universe</a:t>
            </a:r>
          </a:p>
          <a:p>
            <a:pPr marL="742950" lvl="1" indent="-285750">
              <a:lnSpc>
                <a:spcPct val="80000"/>
              </a:lnSpc>
              <a:defRPr sz="2300">
                <a:solidFill>
                  <a:srgbClr val="FF2600"/>
                </a:solidFill>
              </a:defRPr>
            </a:pPr>
            <a:r>
              <a:rPr sz="3200" dirty="0"/>
              <a:t>Use as a “standard ruler”</a:t>
            </a:r>
          </a:p>
        </p:txBody>
      </p:sp>
      <p:sp>
        <p:nvSpPr>
          <p:cNvPr id="243" name="Credit: Chris Blake"/>
          <p:cNvSpPr txBox="1"/>
          <p:nvPr/>
        </p:nvSpPr>
        <p:spPr>
          <a:xfrm>
            <a:off x="7726218" y="6389742"/>
            <a:ext cx="160428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FFFFFF"/>
                </a:solidFill>
              </a:defRPr>
            </a:lvl1pPr>
          </a:lstStyle>
          <a:p>
            <a:r>
              <a:t>Credit: Chris Blake</a:t>
            </a:r>
          </a:p>
        </p:txBody>
      </p:sp>
      <p:sp>
        <p:nvSpPr>
          <p:cNvPr id="244"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3" name="Imagem 2" descr="Gráfico, Gráfico de linhas&#10;&#10;Descrição gerada automaticamente">
            <a:extLst>
              <a:ext uri="{FF2B5EF4-FFF2-40B4-BE49-F238E27FC236}">
                <a16:creationId xmlns:a16="http://schemas.microsoft.com/office/drawing/2014/main" id="{5131EFD2-FE67-EC5C-B275-637C6DE0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714" y="991470"/>
            <a:ext cx="6424428" cy="5866530"/>
          </a:xfrm>
          <a:prstGeom prst="rect">
            <a:avLst/>
          </a:prstGeom>
        </p:spPr>
      </p:pic>
    </p:spTree>
    <p:extLst>
      <p:ext uri="{BB962C8B-B14F-4D97-AF65-F5344CB8AC3E}">
        <p14:creationId xmlns:p14="http://schemas.microsoft.com/office/powerpoint/2010/main" val="25122561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p:cNvSpPr txBox="1">
            <a:spLocks noGrp="1"/>
          </p:cNvSpPr>
          <p:nvPr>
            <p:ph type="title"/>
          </p:nvPr>
        </p:nvSpPr>
        <p:spPr>
          <a:prstGeom prst="rect">
            <a:avLst/>
          </a:prstGeom>
        </p:spPr>
        <p:txBody>
          <a:bodyPr/>
          <a:lstStyle/>
          <a:p>
            <a:endParaRPr/>
          </a:p>
        </p:txBody>
      </p:sp>
      <p:sp>
        <p:nvSpPr>
          <p:cNvPr id="295" name="Body"/>
          <p:cNvSpPr txBox="1">
            <a:spLocks noGrp="1"/>
          </p:cNvSpPr>
          <p:nvPr>
            <p:ph type="body" idx="1"/>
          </p:nvPr>
        </p:nvSpPr>
        <p:spPr>
          <a:xfrm>
            <a:off x="1981200" y="1600201"/>
            <a:ext cx="8229600" cy="4525963"/>
          </a:xfrm>
          <a:prstGeom prst="rect">
            <a:avLst/>
          </a:prstGeom>
        </p:spPr>
        <p:txBody>
          <a:bodyPr/>
          <a:lstStyle/>
          <a:p>
            <a:endParaRPr/>
          </a:p>
        </p:txBody>
      </p:sp>
      <p:pic>
        <p:nvPicPr>
          <p:cNvPr id="296" name="image36.png" descr="image36.png"/>
          <p:cNvPicPr>
            <a:picLocks noChangeAspect="1"/>
          </p:cNvPicPr>
          <p:nvPr/>
        </p:nvPicPr>
        <p:blipFill>
          <a:blip r:embed="rId2"/>
          <a:stretch>
            <a:fillRect/>
          </a:stretch>
        </p:blipFill>
        <p:spPr>
          <a:xfrm>
            <a:off x="436418" y="0"/>
            <a:ext cx="10041949" cy="718448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p:cNvSpPr txBox="1">
            <a:spLocks noGrp="1"/>
          </p:cNvSpPr>
          <p:nvPr>
            <p:ph type="title"/>
          </p:nvPr>
        </p:nvSpPr>
        <p:spPr>
          <a:prstGeom prst="rect">
            <a:avLst/>
          </a:prstGeom>
        </p:spPr>
        <p:txBody>
          <a:bodyPr/>
          <a:lstStyle/>
          <a:p>
            <a:endParaRPr/>
          </a:p>
        </p:txBody>
      </p:sp>
      <p:sp>
        <p:nvSpPr>
          <p:cNvPr id="307" name="Body"/>
          <p:cNvSpPr txBox="1">
            <a:spLocks noGrp="1"/>
          </p:cNvSpPr>
          <p:nvPr>
            <p:ph type="body" idx="1"/>
          </p:nvPr>
        </p:nvSpPr>
        <p:spPr>
          <a:xfrm>
            <a:off x="1981200" y="1600201"/>
            <a:ext cx="8229600" cy="4525963"/>
          </a:xfrm>
          <a:prstGeom prst="rect">
            <a:avLst/>
          </a:prstGeom>
        </p:spPr>
        <p:txBody>
          <a:bodyPr/>
          <a:lstStyle/>
          <a:p>
            <a:endParaRPr/>
          </a:p>
        </p:txBody>
      </p:sp>
      <p:pic>
        <p:nvPicPr>
          <p:cNvPr id="308" name="image39.png" descr="image39.png"/>
          <p:cNvPicPr>
            <a:picLocks noChangeAspect="1"/>
          </p:cNvPicPr>
          <p:nvPr/>
        </p:nvPicPr>
        <p:blipFill>
          <a:blip r:embed="rId2"/>
          <a:stretch>
            <a:fillRect/>
          </a:stretch>
        </p:blipFill>
        <p:spPr>
          <a:xfrm>
            <a:off x="1981200" y="-79635"/>
            <a:ext cx="8229600" cy="701726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p:cNvSpPr txBox="1">
            <a:spLocks noGrp="1"/>
          </p:cNvSpPr>
          <p:nvPr>
            <p:ph type="title"/>
          </p:nvPr>
        </p:nvSpPr>
        <p:spPr>
          <a:prstGeom prst="rect">
            <a:avLst/>
          </a:prstGeom>
        </p:spPr>
        <p:txBody>
          <a:bodyPr/>
          <a:lstStyle/>
          <a:p>
            <a:endParaRPr/>
          </a:p>
        </p:txBody>
      </p:sp>
      <p:sp>
        <p:nvSpPr>
          <p:cNvPr id="311" name="Body"/>
          <p:cNvSpPr txBox="1">
            <a:spLocks noGrp="1"/>
          </p:cNvSpPr>
          <p:nvPr>
            <p:ph type="body" idx="1"/>
          </p:nvPr>
        </p:nvSpPr>
        <p:spPr>
          <a:xfrm>
            <a:off x="1981200" y="1600201"/>
            <a:ext cx="8229600" cy="4525963"/>
          </a:xfrm>
          <a:prstGeom prst="rect">
            <a:avLst/>
          </a:prstGeom>
        </p:spPr>
        <p:txBody>
          <a:bodyPr/>
          <a:lstStyle/>
          <a:p>
            <a:endParaRPr/>
          </a:p>
        </p:txBody>
      </p:sp>
      <p:pic>
        <p:nvPicPr>
          <p:cNvPr id="3" name="Imagem 2" descr="Gráfico&#10;&#10;Descrição gerada automaticamente com confiança baixa">
            <a:extLst>
              <a:ext uri="{FF2B5EF4-FFF2-40B4-BE49-F238E27FC236}">
                <a16:creationId xmlns:a16="http://schemas.microsoft.com/office/drawing/2014/main" id="{00C8F5EA-F4EA-16C1-F0DA-51EEED25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82"/>
            <a:ext cx="12192000" cy="6613236"/>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p:cNvSpPr txBox="1">
            <a:spLocks noGrp="1"/>
          </p:cNvSpPr>
          <p:nvPr>
            <p:ph type="title"/>
          </p:nvPr>
        </p:nvSpPr>
        <p:spPr>
          <a:prstGeom prst="rect">
            <a:avLst/>
          </a:prstGeom>
        </p:spPr>
        <p:txBody>
          <a:bodyPr/>
          <a:lstStyle/>
          <a:p>
            <a:endParaRPr/>
          </a:p>
        </p:txBody>
      </p:sp>
      <p:sp>
        <p:nvSpPr>
          <p:cNvPr id="315" name="Body"/>
          <p:cNvSpPr txBox="1">
            <a:spLocks noGrp="1"/>
          </p:cNvSpPr>
          <p:nvPr>
            <p:ph type="body" idx="1"/>
          </p:nvPr>
        </p:nvSpPr>
        <p:spPr>
          <a:xfrm>
            <a:off x="1981200" y="1600201"/>
            <a:ext cx="8229600" cy="4525963"/>
          </a:xfrm>
          <a:prstGeom prst="rect">
            <a:avLst/>
          </a:prstGeom>
        </p:spPr>
        <p:txBody>
          <a:bodyPr/>
          <a:lstStyle/>
          <a:p>
            <a:endParaRPr/>
          </a:p>
        </p:txBody>
      </p:sp>
      <p:pic>
        <p:nvPicPr>
          <p:cNvPr id="316" name="image41.png" descr="image41.png"/>
          <p:cNvPicPr>
            <a:picLocks noChangeAspect="1"/>
          </p:cNvPicPr>
          <p:nvPr/>
        </p:nvPicPr>
        <p:blipFill>
          <a:blip r:embed="rId2"/>
          <a:stretch>
            <a:fillRect/>
          </a:stretch>
        </p:blipFill>
        <p:spPr>
          <a:xfrm>
            <a:off x="482195" y="365125"/>
            <a:ext cx="9359900" cy="628001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p:cNvSpPr txBox="1">
            <a:spLocks noGrp="1"/>
          </p:cNvSpPr>
          <p:nvPr>
            <p:ph type="title"/>
          </p:nvPr>
        </p:nvSpPr>
        <p:spPr>
          <a:prstGeom prst="rect">
            <a:avLst/>
          </a:prstGeom>
        </p:spPr>
        <p:txBody>
          <a:bodyPr/>
          <a:lstStyle/>
          <a:p>
            <a:endParaRPr/>
          </a:p>
        </p:txBody>
      </p:sp>
      <p:sp>
        <p:nvSpPr>
          <p:cNvPr id="335" name="Body"/>
          <p:cNvSpPr txBox="1">
            <a:spLocks noGrp="1"/>
          </p:cNvSpPr>
          <p:nvPr>
            <p:ph type="body" idx="1"/>
          </p:nvPr>
        </p:nvSpPr>
        <p:spPr>
          <a:xfrm>
            <a:off x="1981200" y="1600201"/>
            <a:ext cx="8229600" cy="4525963"/>
          </a:xfrm>
          <a:prstGeom prst="rect">
            <a:avLst/>
          </a:prstGeom>
        </p:spPr>
        <p:txBody>
          <a:bodyPr/>
          <a:lstStyle/>
          <a:p>
            <a:endParaRPr/>
          </a:p>
        </p:txBody>
      </p:sp>
      <p:pic>
        <p:nvPicPr>
          <p:cNvPr id="336" name="image46.png" descr="image46.png"/>
          <p:cNvPicPr>
            <a:picLocks noChangeAspect="1"/>
          </p:cNvPicPr>
          <p:nvPr/>
        </p:nvPicPr>
        <p:blipFill>
          <a:blip r:embed="rId2"/>
          <a:stretch>
            <a:fillRect/>
          </a:stretch>
        </p:blipFill>
        <p:spPr>
          <a:xfrm>
            <a:off x="1775335" y="223779"/>
            <a:ext cx="8730620" cy="647668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p:cNvSpPr txBox="1">
            <a:spLocks noGrp="1"/>
          </p:cNvSpPr>
          <p:nvPr>
            <p:ph type="title"/>
          </p:nvPr>
        </p:nvSpPr>
        <p:spPr>
          <a:prstGeom prst="rect">
            <a:avLst/>
          </a:prstGeom>
        </p:spPr>
        <p:txBody>
          <a:bodyPr/>
          <a:lstStyle/>
          <a:p>
            <a:endParaRPr/>
          </a:p>
        </p:txBody>
      </p:sp>
      <p:sp>
        <p:nvSpPr>
          <p:cNvPr id="339" name="Body"/>
          <p:cNvSpPr txBox="1">
            <a:spLocks noGrp="1"/>
          </p:cNvSpPr>
          <p:nvPr>
            <p:ph type="body" idx="1"/>
          </p:nvPr>
        </p:nvSpPr>
        <p:spPr>
          <a:xfrm>
            <a:off x="1981200" y="1600201"/>
            <a:ext cx="8229600" cy="4525963"/>
          </a:xfrm>
          <a:prstGeom prst="rect">
            <a:avLst/>
          </a:prstGeom>
        </p:spPr>
        <p:txBody>
          <a:bodyPr/>
          <a:lstStyle/>
          <a:p>
            <a:endParaRPr/>
          </a:p>
        </p:txBody>
      </p:sp>
      <p:pic>
        <p:nvPicPr>
          <p:cNvPr id="340" name="image47.png" descr="image47.png"/>
          <p:cNvPicPr>
            <a:picLocks noChangeAspect="1"/>
          </p:cNvPicPr>
          <p:nvPr/>
        </p:nvPicPr>
        <p:blipFill>
          <a:blip r:embed="rId2"/>
          <a:stretch>
            <a:fillRect/>
          </a:stretch>
        </p:blipFill>
        <p:spPr>
          <a:xfrm>
            <a:off x="1801792" y="-336550"/>
            <a:ext cx="8704162" cy="69469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941A2-A596-42AB-1B29-1C94E19AF629}"/>
              </a:ext>
            </a:extLst>
          </p:cNvPr>
          <p:cNvSpPr>
            <a:spLocks noGrp="1"/>
          </p:cNvSpPr>
          <p:nvPr>
            <p:ph type="title"/>
          </p:nvPr>
        </p:nvSpPr>
        <p:spPr>
          <a:xfrm>
            <a:off x="2006600" y="1816100"/>
            <a:ext cx="8178800" cy="3225800"/>
          </a:xfrm>
        </p:spPr>
        <p:txBody>
          <a:bodyPr>
            <a:normAutofit/>
          </a:bodyPr>
          <a:lstStyle/>
          <a:p>
            <a:r>
              <a:rPr lang="pt-BR" sz="6000" dirty="0">
                <a:solidFill>
                  <a:srgbClr val="FF0000"/>
                </a:solidFill>
                <a:latin typeface="Algerian" panose="04020705040A02060702" pitchFamily="82" charset="0"/>
              </a:rPr>
              <a:t>The </a:t>
            </a:r>
            <a:r>
              <a:rPr lang="pt-BR" sz="6000" dirty="0" err="1">
                <a:solidFill>
                  <a:srgbClr val="FF0000"/>
                </a:solidFill>
                <a:latin typeface="Algerian" panose="04020705040A02060702" pitchFamily="82" charset="0"/>
              </a:rPr>
              <a:t>various</a:t>
            </a:r>
            <a:r>
              <a:rPr lang="pt-BR" sz="6000" dirty="0">
                <a:solidFill>
                  <a:srgbClr val="FF0000"/>
                </a:solidFill>
                <a:latin typeface="Algerian" panose="04020705040A02060702" pitchFamily="82" charset="0"/>
              </a:rPr>
              <a:t> </a:t>
            </a:r>
            <a:r>
              <a:rPr lang="pt-BR" sz="6000" dirty="0" err="1">
                <a:solidFill>
                  <a:srgbClr val="FF0000"/>
                </a:solidFill>
                <a:latin typeface="Algerian" panose="04020705040A02060702" pitchFamily="82" charset="0"/>
              </a:rPr>
              <a:t>stages</a:t>
            </a:r>
            <a:endParaRPr lang="pt-BR"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41041598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D0C02F-79F2-827A-6292-AF8B4E574B1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0</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851CB1B3-64C8-86C2-95D5-A19E97D1907E}"/>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The Instrument:</a:t>
            </a:r>
          </a:p>
          <a:p>
            <a:r>
              <a:rPr lang="en-US" sz="2200"/>
              <a:t>Horns (basically done)</a:t>
            </a:r>
          </a:p>
          <a:p>
            <a:r>
              <a:rPr lang="en-US" sz="2200"/>
              <a:t>Receiver (already projected, now in series)</a:t>
            </a:r>
          </a:p>
          <a:p>
            <a:endParaRPr lang="en-US" sz="2200"/>
          </a:p>
        </p:txBody>
      </p:sp>
      <p:pic>
        <p:nvPicPr>
          <p:cNvPr id="7" name="Imagem 6" descr="Uma imagem contendo no interior, edifício, metal, em pé">
            <a:extLst>
              <a:ext uri="{FF2B5EF4-FFF2-40B4-BE49-F238E27FC236}">
                <a16:creationId xmlns:a16="http://schemas.microsoft.com/office/drawing/2014/main" id="{B8EC61C4-55ED-C87F-EE54-F32CA1C35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52" y="325369"/>
            <a:ext cx="5903412" cy="3320669"/>
          </a:xfrm>
          <a:prstGeom prst="rect">
            <a:avLst/>
          </a:prstGeom>
        </p:spPr>
      </p:pic>
      <p:pic>
        <p:nvPicPr>
          <p:cNvPr id="9" name="Imagem 8" descr="Uma imagem contendo no interior, mesa&#10;&#10;Descrição gerada automaticamente">
            <a:extLst>
              <a:ext uri="{FF2B5EF4-FFF2-40B4-BE49-F238E27FC236}">
                <a16:creationId xmlns:a16="http://schemas.microsoft.com/office/drawing/2014/main" id="{810D7D90-EE5B-726C-10C2-1E42942BB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40" y="3971407"/>
            <a:ext cx="5903412" cy="2688820"/>
          </a:xfrm>
          <a:prstGeom prst="rect">
            <a:avLst/>
          </a:prstGeom>
        </p:spPr>
      </p:pic>
    </p:spTree>
    <p:extLst>
      <p:ext uri="{BB962C8B-B14F-4D97-AF65-F5344CB8AC3E}">
        <p14:creationId xmlns:p14="http://schemas.microsoft.com/office/powerpoint/2010/main" val="4359325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6398AC-6242-EED3-49FB-BBE1481A4C1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1</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36745483-ACA1-A038-7183-6B7D0E9B826B}"/>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Raw data</a:t>
            </a:r>
          </a:p>
          <a:p>
            <a:r>
              <a:rPr lang="en-US" sz="2200"/>
              <a:t>FRB´s</a:t>
            </a:r>
          </a:p>
          <a:p>
            <a:r>
              <a:rPr lang="en-US" sz="2200"/>
              <a:t>Outriggers (Uiapuru in Campina Grande University campus, Paraiba)</a:t>
            </a:r>
          </a:p>
          <a:p>
            <a:endParaRPr lang="en-US" sz="2200"/>
          </a:p>
        </p:txBody>
      </p:sp>
      <p:pic>
        <p:nvPicPr>
          <p:cNvPr id="5" name="Imagem 4" descr="Uma imagem contendo ao ar livre, edifício, grama, terra">
            <a:extLst>
              <a:ext uri="{FF2B5EF4-FFF2-40B4-BE49-F238E27FC236}">
                <a16:creationId xmlns:a16="http://schemas.microsoft.com/office/drawing/2014/main" id="{6721A9D3-0667-A4EF-1310-5BDB072684C6}"/>
              </a:ext>
            </a:extLst>
          </p:cNvPr>
          <p:cNvPicPr>
            <a:picLocks noChangeAspect="1"/>
          </p:cNvPicPr>
          <p:nvPr/>
        </p:nvPicPr>
        <p:blipFill rotWithShape="1">
          <a:blip r:embed="rId2">
            <a:extLst>
              <a:ext uri="{28A0092B-C50C-407E-A947-70E740481C1C}">
                <a14:useLocalDpi xmlns:a14="http://schemas.microsoft.com/office/drawing/2010/main" val="0"/>
              </a:ext>
            </a:extLst>
          </a:blip>
          <a:srcRect t="5643" r="-1" b="195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49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lcio Abdalla-Interacting Dark Energy"/>
          <p:cNvSpPr txBox="1"/>
          <p:nvPr/>
        </p:nvSpPr>
        <p:spPr>
          <a:xfrm>
            <a:off x="1981200" y="6391682"/>
            <a:ext cx="27940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defTabSz="406085">
              <a:defRPr sz="1200">
                <a:solidFill>
                  <a:srgbClr val="FFFB00"/>
                </a:solidFill>
                <a:latin typeface="Times New Roman"/>
                <a:ea typeface="Times New Roman"/>
                <a:cs typeface="Times New Roman"/>
                <a:sym typeface="Times New Roman"/>
              </a:defRPr>
            </a:pPr>
            <a:r>
              <a:rPr sz="1200" dirty="0">
                <a:solidFill>
                  <a:srgbClr val="7030A0"/>
                </a:solidFill>
              </a:rPr>
              <a:t>Elcio Abdalla</a:t>
            </a:r>
            <a:r>
              <a:rPr sz="1200" i="1" dirty="0">
                <a:solidFill>
                  <a:srgbClr val="7030A0"/>
                </a:solidFill>
              </a:rPr>
              <a:t>-Interacting Dark</a:t>
            </a:r>
            <a:r>
              <a:rPr lang="pt-BR" sz="1200" i="1" dirty="0">
                <a:solidFill>
                  <a:srgbClr val="7030A0"/>
                </a:solidFill>
              </a:rPr>
              <a:t> </a:t>
            </a:r>
            <a:r>
              <a:rPr sz="1200" i="1" dirty="0">
                <a:solidFill>
                  <a:srgbClr val="7030A0"/>
                </a:solidFill>
              </a:rPr>
              <a:t>Energy</a:t>
            </a:r>
          </a:p>
        </p:txBody>
      </p:sp>
      <p:sp>
        <p:nvSpPr>
          <p:cNvPr id="151" name="Standard Cosmological Model Composition of the Universe"/>
          <p:cNvSpPr txBox="1"/>
          <p:nvPr/>
        </p:nvSpPr>
        <p:spPr>
          <a:xfrm>
            <a:off x="1981920" y="217246"/>
            <a:ext cx="8228160" cy="1061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0432FF"/>
                </a:solidFill>
                <a:latin typeface="Baskerville SemiBold"/>
                <a:ea typeface="Baskerville SemiBold"/>
                <a:cs typeface="Baskerville SemiBold"/>
                <a:sym typeface="Baskerville SemiBold"/>
              </a:defRPr>
            </a:pPr>
            <a:r>
              <a:rPr sz="4000"/>
              <a:t>Standard Cosmological Model</a:t>
            </a:r>
            <a:br>
              <a:rPr sz="4000"/>
            </a:br>
            <a:r>
              <a:rPr sz="2900"/>
              <a:t>Composition of the Universe</a:t>
            </a:r>
          </a:p>
        </p:txBody>
      </p:sp>
      <p:pic>
        <p:nvPicPr>
          <p:cNvPr id="152" name="image2.jpeg" descr="image2.jpeg"/>
          <p:cNvPicPr>
            <a:picLocks noChangeAspect="1"/>
          </p:cNvPicPr>
          <p:nvPr/>
        </p:nvPicPr>
        <p:blipFill>
          <a:blip r:embed="rId2"/>
          <a:srcRect l="1663" b="2271"/>
          <a:stretch>
            <a:fillRect/>
          </a:stretch>
        </p:blipFill>
        <p:spPr>
          <a:xfrm>
            <a:off x="1850881" y="1306218"/>
            <a:ext cx="8327521" cy="4735218"/>
          </a:xfrm>
          <a:prstGeom prst="rect">
            <a:avLst/>
          </a:prstGeom>
          <a:ln w="12700">
            <a:miter lim="400000"/>
          </a:ln>
          <a:effectLst>
            <a:outerShdw blurRad="63500" dist="50912" dir="2700000" rotWithShape="0">
              <a:srgbClr val="000000"/>
            </a:outerShdw>
          </a:effectLst>
        </p:spPr>
      </p:pic>
      <p:sp>
        <p:nvSpPr>
          <p:cNvPr id="153" name="http://en.wikipedia.org/wiki/Image:Cosmological_composition.jpg source and rights]"/>
          <p:cNvSpPr txBox="1"/>
          <p:nvPr/>
        </p:nvSpPr>
        <p:spPr>
          <a:xfrm>
            <a:off x="6096000" y="6419473"/>
            <a:ext cx="4399201" cy="221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 pos="2616200" algn="l"/>
                <a:tab pos="3276600" algn="l"/>
                <a:tab pos="3937000" algn="l"/>
              </a:tabLst>
              <a:defRPr sz="900">
                <a:solidFill>
                  <a:srgbClr val="FFFB00"/>
                </a:solidFill>
              </a:defRPr>
            </a:lvl1pPr>
          </a:lstStyle>
          <a:p>
            <a:r>
              <a:rPr dirty="0">
                <a:solidFill>
                  <a:srgbClr val="7030A0"/>
                </a:solidFill>
              </a:rPr>
              <a:t>http://en.wikipedia.org/wiki/Image:Cosmological_composition.jpg source and rights]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kern="1200">
                <a:solidFill>
                  <a:schemeClr val="tx1"/>
                </a:solidFill>
                <a:latin typeface="+mj-lt"/>
                <a:ea typeface="+mj-ea"/>
                <a:cs typeface="+mj-cs"/>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838201" y="2647949"/>
            <a:ext cx="3816096" cy="3529013"/>
          </a:xfrm>
        </p:spPr>
        <p:txBody>
          <a:bodyPr vert="horz" lIns="91440" tIns="45720" rIns="91440" bIns="45720" rtlCol="0">
            <a:normAutofit/>
          </a:bodyPr>
          <a:lstStyle/>
          <a:p>
            <a:r>
              <a:rPr lang="en-US" sz="2000"/>
              <a:t>Component Separation</a:t>
            </a:r>
          </a:p>
          <a:p>
            <a:r>
              <a:rPr lang="en-US" sz="2000"/>
              <a:t>Bispectrum</a:t>
            </a:r>
          </a:p>
        </p:txBody>
      </p:sp>
      <p:pic>
        <p:nvPicPr>
          <p:cNvPr id="9" name="Imagem 8" descr="Uma imagem contendo Forma&#10;&#10;Descrição gerada automaticamente">
            <a:extLst>
              <a:ext uri="{FF2B5EF4-FFF2-40B4-BE49-F238E27FC236}">
                <a16:creationId xmlns:a16="http://schemas.microsoft.com/office/drawing/2014/main" id="{6E7EF9C8-1ABB-3F06-1963-59528FDEBCF9}"/>
              </a:ext>
            </a:extLst>
          </p:cNvPr>
          <p:cNvPicPr>
            <a:picLocks noChangeAspect="1"/>
          </p:cNvPicPr>
          <p:nvPr/>
        </p:nvPicPr>
        <p:blipFill rotWithShape="1">
          <a:blip r:embed="rId2">
            <a:extLst>
              <a:ext uri="{28A0092B-C50C-407E-A947-70E740481C1C}">
                <a14:useLocalDpi xmlns:a14="http://schemas.microsoft.com/office/drawing/2010/main" val="0"/>
              </a:ext>
            </a:extLst>
          </a:blip>
          <a:srcRect l="2549" r="1160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7" name="Imagem 6" descr="Uma imagem contendo Forma&#10;&#10;Descrição gerada automaticamente">
            <a:extLst>
              <a:ext uri="{FF2B5EF4-FFF2-40B4-BE49-F238E27FC236}">
                <a16:creationId xmlns:a16="http://schemas.microsoft.com/office/drawing/2014/main" id="{7883EB15-8379-3B13-CAED-CD00149BF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r="23678" b="3"/>
          <a:stretch/>
        </p:blipFill>
        <p:spPr>
          <a:xfrm>
            <a:off x="9082588" y="-3"/>
            <a:ext cx="3109415" cy="3694372"/>
          </a:xfrm>
          <a:prstGeom prst="rect">
            <a:avLst/>
          </a:prstGeom>
        </p:spPr>
      </p:pic>
      <p:pic>
        <p:nvPicPr>
          <p:cNvPr id="5" name="Imagem 4" descr="Gráfico&#10;&#10;Descrição gerada automaticamente com confiança baixa">
            <a:extLst>
              <a:ext uri="{FF2B5EF4-FFF2-40B4-BE49-F238E27FC236}">
                <a16:creationId xmlns:a16="http://schemas.microsoft.com/office/drawing/2014/main" id="{7A7F2BD5-40E9-9D8F-C60D-0BE364878B5C}"/>
              </a:ext>
            </a:extLst>
          </p:cNvPr>
          <p:cNvPicPr>
            <a:picLocks noChangeAspect="1"/>
          </p:cNvPicPr>
          <p:nvPr/>
        </p:nvPicPr>
        <p:blipFill rotWithShape="1">
          <a:blip r:embed="rId4">
            <a:extLst>
              <a:ext uri="{28A0092B-C50C-407E-A947-70E740481C1C}">
                <a14:useLocalDpi xmlns:a14="http://schemas.microsoft.com/office/drawing/2010/main" val="0"/>
              </a:ext>
            </a:extLst>
          </a:blip>
          <a:srcRect l="7503" r="17415" b="3"/>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1" name="Imagem 10" descr="Uma imagem contendo Forma&#10;&#10;Descrição gerada automaticamente">
            <a:extLst>
              <a:ext uri="{FF2B5EF4-FFF2-40B4-BE49-F238E27FC236}">
                <a16:creationId xmlns:a16="http://schemas.microsoft.com/office/drawing/2014/main" id="{8D38B769-610D-149D-CB23-FBAC142EA316}"/>
              </a:ext>
            </a:extLst>
          </p:cNvPr>
          <p:cNvPicPr>
            <a:picLocks noChangeAspect="1"/>
          </p:cNvPicPr>
          <p:nvPr/>
        </p:nvPicPr>
        <p:blipFill rotWithShape="1">
          <a:blip r:embed="rId5">
            <a:extLst>
              <a:ext uri="{28A0092B-C50C-407E-A947-70E740481C1C}">
                <a14:useLocalDpi xmlns:a14="http://schemas.microsoft.com/office/drawing/2010/main" val="0"/>
              </a:ext>
            </a:extLst>
          </a:blip>
          <a:srcRect l="6922" r="16739" b="-5"/>
          <a:stretch/>
        </p:blipFill>
        <p:spPr>
          <a:xfrm>
            <a:off x="9082585" y="3802960"/>
            <a:ext cx="3109415" cy="3055043"/>
          </a:xfrm>
          <a:prstGeom prst="rect">
            <a:avLst/>
          </a:prstGeom>
        </p:spPr>
      </p:pic>
    </p:spTree>
    <p:extLst>
      <p:ext uri="{BB962C8B-B14F-4D97-AF65-F5344CB8AC3E}">
        <p14:creationId xmlns:p14="http://schemas.microsoft.com/office/powerpoint/2010/main" val="39341678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5459" y="29758"/>
            <a:ext cx="4109341" cy="834691"/>
          </a:xfrm>
        </p:spPr>
        <p:txBody>
          <a:bodyPr vert="horz" lIns="91440" tIns="45720" rIns="91440" bIns="45720" rtlCol="0" anchor="b">
            <a:normAutofit/>
          </a:bodyPr>
          <a:lstStyle/>
          <a:p>
            <a:r>
              <a:rPr lang="en-US" sz="5400" dirty="0">
                <a:solidFill>
                  <a:srgbClr val="00B050"/>
                </a:solidFill>
                <a:latin typeface="Algerian" panose="04020705040A02060702" pitchFamily="82" charset="0"/>
              </a:rPr>
              <a:t>Stage 2</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2945212" y="29758"/>
            <a:ext cx="8658527" cy="610734"/>
          </a:xfrm>
        </p:spPr>
        <p:txBody>
          <a:bodyPr vert="horz" lIns="91440" tIns="45720" rIns="91440" bIns="45720" rtlCol="0">
            <a:normAutofit fontScale="92500"/>
          </a:bodyPr>
          <a:lstStyle/>
          <a:p>
            <a:r>
              <a:rPr lang="en-US" sz="2400" dirty="0">
                <a:solidFill>
                  <a:srgbClr val="C00000"/>
                </a:solidFill>
              </a:rPr>
              <a:t>Component Separation: power spectrum, BAO, Cosmological Parameters</a:t>
            </a:r>
          </a:p>
        </p:txBody>
      </p:sp>
      <p:pic>
        <p:nvPicPr>
          <p:cNvPr id="12" name="Imagem 11" descr="Diagrama, Linha do tempo&#10;&#10;Descrição gerada automaticamente">
            <a:extLst>
              <a:ext uri="{FF2B5EF4-FFF2-40B4-BE49-F238E27FC236}">
                <a16:creationId xmlns:a16="http://schemas.microsoft.com/office/drawing/2014/main" id="{9ACFFA8B-C692-79CF-0417-459592B7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809585"/>
            <a:ext cx="9697172" cy="5979923"/>
          </a:xfrm>
          <a:prstGeom prst="rect">
            <a:avLst/>
          </a:prstGeom>
        </p:spPr>
      </p:pic>
    </p:spTree>
    <p:extLst>
      <p:ext uri="{BB962C8B-B14F-4D97-AF65-F5344CB8AC3E}">
        <p14:creationId xmlns:p14="http://schemas.microsoft.com/office/powerpoint/2010/main" val="22914571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0CC0B-5D79-0FF5-77C2-838830C78079}"/>
              </a:ext>
            </a:extLst>
          </p:cNvPr>
          <p:cNvSpPr>
            <a:spLocks noGrp="1"/>
          </p:cNvSpPr>
          <p:nvPr>
            <p:ph type="title"/>
          </p:nvPr>
        </p:nvSpPr>
        <p:spPr>
          <a:xfrm>
            <a:off x="4673600" y="276225"/>
            <a:ext cx="2997200" cy="1325563"/>
          </a:xfrm>
        </p:spPr>
        <p:txBody>
          <a:bodyPr>
            <a:noAutofit/>
          </a:bodyPr>
          <a:lstStyle/>
          <a:p>
            <a:r>
              <a:rPr lang="pt-BR" sz="5400" dirty="0" err="1">
                <a:solidFill>
                  <a:srgbClr val="FF0000"/>
                </a:solidFill>
                <a:latin typeface="Algerian" panose="04020705040A02060702" pitchFamily="82" charset="0"/>
              </a:rPr>
              <a:t>Stage</a:t>
            </a:r>
            <a:r>
              <a:rPr lang="pt-BR" sz="5400" dirty="0">
                <a:solidFill>
                  <a:srgbClr val="FF0000"/>
                </a:solidFill>
                <a:latin typeface="Algerian" panose="04020705040A02060702" pitchFamily="82" charset="0"/>
              </a:rPr>
              <a:t> 3</a:t>
            </a:r>
          </a:p>
        </p:txBody>
      </p:sp>
      <p:sp>
        <p:nvSpPr>
          <p:cNvPr id="3" name="Espaço Reservado para Texto 2">
            <a:extLst>
              <a:ext uri="{FF2B5EF4-FFF2-40B4-BE49-F238E27FC236}">
                <a16:creationId xmlns:a16="http://schemas.microsoft.com/office/drawing/2014/main" id="{FBC9129A-A831-F7D1-3315-AEEA28671BB3}"/>
              </a:ext>
            </a:extLst>
          </p:cNvPr>
          <p:cNvSpPr>
            <a:spLocks noGrp="1"/>
          </p:cNvSpPr>
          <p:nvPr>
            <p:ph type="body" idx="1"/>
          </p:nvPr>
        </p:nvSpPr>
        <p:spPr/>
        <p:txBody>
          <a:bodyPr/>
          <a:lstStyle/>
          <a:p>
            <a:r>
              <a:rPr lang="pt-BR" dirty="0" err="1"/>
              <a:t>Mocks</a:t>
            </a:r>
            <a:endParaRPr lang="pt-BR" dirty="0"/>
          </a:p>
        </p:txBody>
      </p:sp>
      <p:graphicFrame>
        <p:nvGraphicFramePr>
          <p:cNvPr id="4" name="Objeto 3">
            <a:extLst>
              <a:ext uri="{FF2B5EF4-FFF2-40B4-BE49-F238E27FC236}">
                <a16:creationId xmlns:a16="http://schemas.microsoft.com/office/drawing/2014/main" id="{9BAA1F4E-8C3D-0A5D-3050-0A4A683B6C4B}"/>
              </a:ext>
            </a:extLst>
          </p:cNvPr>
          <p:cNvGraphicFramePr>
            <a:graphicFrameLocks noChangeAspect="1"/>
          </p:cNvGraphicFramePr>
          <p:nvPr>
            <p:extLst>
              <p:ext uri="{D42A27DB-BD31-4B8C-83A1-F6EECF244321}">
                <p14:modId xmlns:p14="http://schemas.microsoft.com/office/powerpoint/2010/main" val="2726231650"/>
              </p:ext>
            </p:extLst>
          </p:nvPr>
        </p:nvGraphicFramePr>
        <p:xfrm>
          <a:off x="0" y="4791075"/>
          <a:ext cx="2927350" cy="2197100"/>
        </p:xfrm>
        <a:graphic>
          <a:graphicData uri="http://schemas.openxmlformats.org/presentationml/2006/ole">
            <mc:AlternateContent xmlns:mc="http://schemas.openxmlformats.org/markup-compatibility/2006">
              <mc:Choice xmlns:v="urn:schemas-microsoft-com:vml" Requires="v">
                <p:oleObj name="Acrobat Document" r:id="rId2" imgW="2927264" imgH="2196938" progId="AcroExch.Document.DC">
                  <p:embed/>
                </p:oleObj>
              </mc:Choice>
              <mc:Fallback>
                <p:oleObj name="Acrobat Document" r:id="rId2" imgW="2927264" imgH="2196938" progId="AcroExch.Document.DC">
                  <p:embed/>
                  <p:pic>
                    <p:nvPicPr>
                      <p:cNvPr id="0" name=""/>
                      <p:cNvPicPr/>
                      <p:nvPr/>
                    </p:nvPicPr>
                    <p:blipFill>
                      <a:blip r:embed="rId3"/>
                      <a:stretch>
                        <a:fillRect/>
                      </a:stretch>
                    </p:blipFill>
                    <p:spPr>
                      <a:xfrm>
                        <a:off x="0" y="4791075"/>
                        <a:ext cx="2927350" cy="21971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7F0035C3-3A1D-8303-9C76-D7D59AE86DD2}"/>
              </a:ext>
            </a:extLst>
          </p:cNvPr>
          <p:cNvGraphicFramePr>
            <a:graphicFrameLocks noChangeAspect="1"/>
          </p:cNvGraphicFramePr>
          <p:nvPr>
            <p:extLst>
              <p:ext uri="{D42A27DB-BD31-4B8C-83A1-F6EECF244321}">
                <p14:modId xmlns:p14="http://schemas.microsoft.com/office/powerpoint/2010/main" val="3946643606"/>
              </p:ext>
            </p:extLst>
          </p:nvPr>
        </p:nvGraphicFramePr>
        <p:xfrm>
          <a:off x="2749550" y="4891322"/>
          <a:ext cx="2495550" cy="1873016"/>
        </p:xfrm>
        <a:graphic>
          <a:graphicData uri="http://schemas.openxmlformats.org/presentationml/2006/ole">
            <mc:AlternateContent xmlns:mc="http://schemas.openxmlformats.org/markup-compatibility/2006">
              <mc:Choice xmlns:v="urn:schemas-microsoft-com:vml" Requires="v">
                <p:oleObj name="Acrobat Document" r:id="rId4" imgW="2927264" imgH="2196938" progId="AcroExch.Document.DC">
                  <p:embed/>
                </p:oleObj>
              </mc:Choice>
              <mc:Fallback>
                <p:oleObj name="Acrobat Document" r:id="rId4" imgW="2927264" imgH="2196938" progId="AcroExch.Document.DC">
                  <p:embed/>
                  <p:pic>
                    <p:nvPicPr>
                      <p:cNvPr id="0" name=""/>
                      <p:cNvPicPr/>
                      <p:nvPr/>
                    </p:nvPicPr>
                    <p:blipFill>
                      <a:blip r:embed="rId5"/>
                      <a:stretch>
                        <a:fillRect/>
                      </a:stretch>
                    </p:blipFill>
                    <p:spPr>
                      <a:xfrm>
                        <a:off x="2749550" y="4891322"/>
                        <a:ext cx="2495550" cy="1873016"/>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373E2D8-B75F-9FF3-635A-9E75201CC09D}"/>
              </a:ext>
            </a:extLst>
          </p:cNvPr>
          <p:cNvGraphicFramePr>
            <a:graphicFrameLocks noChangeAspect="1"/>
          </p:cNvGraphicFramePr>
          <p:nvPr>
            <p:extLst>
              <p:ext uri="{D42A27DB-BD31-4B8C-83A1-F6EECF244321}">
                <p14:modId xmlns:p14="http://schemas.microsoft.com/office/powerpoint/2010/main" val="3220678974"/>
              </p:ext>
            </p:extLst>
          </p:nvPr>
        </p:nvGraphicFramePr>
        <p:xfrm>
          <a:off x="6010275" y="4500563"/>
          <a:ext cx="2927350" cy="2197100"/>
        </p:xfrm>
        <a:graphic>
          <a:graphicData uri="http://schemas.openxmlformats.org/presentationml/2006/ole">
            <mc:AlternateContent xmlns:mc="http://schemas.openxmlformats.org/markup-compatibility/2006">
              <mc:Choice xmlns:v="urn:schemas-microsoft-com:vml" Requires="v">
                <p:oleObj name="Acrobat Document" r:id="rId6" imgW="2927264" imgH="2196938" progId="AcroExch.Document.DC">
                  <p:embed/>
                </p:oleObj>
              </mc:Choice>
              <mc:Fallback>
                <p:oleObj name="Acrobat Document" r:id="rId6" imgW="2927264" imgH="2196938" progId="AcroExch.Document.DC">
                  <p:embed/>
                  <p:pic>
                    <p:nvPicPr>
                      <p:cNvPr id="0" name=""/>
                      <p:cNvPicPr/>
                      <p:nvPr/>
                    </p:nvPicPr>
                    <p:blipFill>
                      <a:blip r:embed="rId7"/>
                      <a:stretch>
                        <a:fillRect/>
                      </a:stretch>
                    </p:blipFill>
                    <p:spPr>
                      <a:xfrm>
                        <a:off x="6010275" y="4500563"/>
                        <a:ext cx="2927350" cy="21971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2420CDAC-9E47-4485-9802-E1857E832AE5}"/>
              </a:ext>
            </a:extLst>
          </p:cNvPr>
          <p:cNvGraphicFramePr>
            <a:graphicFrameLocks noChangeAspect="1"/>
          </p:cNvGraphicFramePr>
          <p:nvPr>
            <p:extLst>
              <p:ext uri="{D42A27DB-BD31-4B8C-83A1-F6EECF244321}">
                <p14:modId xmlns:p14="http://schemas.microsoft.com/office/powerpoint/2010/main" val="1263346866"/>
              </p:ext>
            </p:extLst>
          </p:nvPr>
        </p:nvGraphicFramePr>
        <p:xfrm>
          <a:off x="3029744" y="1900782"/>
          <a:ext cx="1935162" cy="2132262"/>
        </p:xfrm>
        <a:graphic>
          <a:graphicData uri="http://schemas.openxmlformats.org/presentationml/2006/ole">
            <mc:AlternateContent xmlns:mc="http://schemas.openxmlformats.org/markup-compatibility/2006">
              <mc:Choice xmlns:v="urn:schemas-microsoft-com:vml" Requires="v">
                <p:oleObj name="Acrobat Document" r:id="rId8" imgW="1371501" imgH="1511138" progId="AcroExch.Document.DC">
                  <p:embed/>
                </p:oleObj>
              </mc:Choice>
              <mc:Fallback>
                <p:oleObj name="Acrobat Document" r:id="rId8" imgW="1371501" imgH="1511138" progId="AcroExch.Document.DC">
                  <p:embed/>
                  <p:pic>
                    <p:nvPicPr>
                      <p:cNvPr id="0" name=""/>
                      <p:cNvPicPr/>
                      <p:nvPr/>
                    </p:nvPicPr>
                    <p:blipFill>
                      <a:blip r:embed="rId9"/>
                      <a:stretch>
                        <a:fillRect/>
                      </a:stretch>
                    </p:blipFill>
                    <p:spPr>
                      <a:xfrm>
                        <a:off x="3029744" y="1900782"/>
                        <a:ext cx="1935162" cy="2132262"/>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648D991E-3836-90C5-E7C3-F55A34D7840E}"/>
              </a:ext>
            </a:extLst>
          </p:cNvPr>
          <p:cNvGraphicFramePr>
            <a:graphicFrameLocks noChangeAspect="1"/>
          </p:cNvGraphicFramePr>
          <p:nvPr>
            <p:extLst>
              <p:ext uri="{D42A27DB-BD31-4B8C-83A1-F6EECF244321}">
                <p14:modId xmlns:p14="http://schemas.microsoft.com/office/powerpoint/2010/main" val="3372837939"/>
              </p:ext>
            </p:extLst>
          </p:nvPr>
        </p:nvGraphicFramePr>
        <p:xfrm>
          <a:off x="8887618" y="1653097"/>
          <a:ext cx="2719388" cy="2041016"/>
        </p:xfrm>
        <a:graphic>
          <a:graphicData uri="http://schemas.openxmlformats.org/presentationml/2006/ole">
            <mc:AlternateContent xmlns:mc="http://schemas.openxmlformats.org/markup-compatibility/2006">
              <mc:Choice xmlns:v="urn:schemas-microsoft-com:vml" Requires="v">
                <p:oleObj name="Acrobat Document" r:id="rId10" imgW="2927264" imgH="2196938" progId="AcroExch.Document.DC">
                  <p:embed/>
                </p:oleObj>
              </mc:Choice>
              <mc:Fallback>
                <p:oleObj name="Acrobat Document" r:id="rId10" imgW="2927264" imgH="2196938" progId="AcroExch.Document.DC">
                  <p:embed/>
                  <p:pic>
                    <p:nvPicPr>
                      <p:cNvPr id="0" name=""/>
                      <p:cNvPicPr/>
                      <p:nvPr/>
                    </p:nvPicPr>
                    <p:blipFill>
                      <a:blip r:embed="rId11"/>
                      <a:stretch>
                        <a:fillRect/>
                      </a:stretch>
                    </p:blipFill>
                    <p:spPr>
                      <a:xfrm>
                        <a:off x="8887618" y="1653097"/>
                        <a:ext cx="2719388" cy="204101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CD02C7-9502-9199-D419-313402690559}"/>
              </a:ext>
            </a:extLst>
          </p:cNvPr>
          <p:cNvGraphicFramePr>
            <a:graphicFrameLocks noChangeAspect="1"/>
          </p:cNvGraphicFramePr>
          <p:nvPr>
            <p:extLst>
              <p:ext uri="{D42A27DB-BD31-4B8C-83A1-F6EECF244321}">
                <p14:modId xmlns:p14="http://schemas.microsoft.com/office/powerpoint/2010/main" val="649733505"/>
              </p:ext>
            </p:extLst>
          </p:nvPr>
        </p:nvGraphicFramePr>
        <p:xfrm>
          <a:off x="6010275" y="1742282"/>
          <a:ext cx="2099182" cy="2312988"/>
        </p:xfrm>
        <a:graphic>
          <a:graphicData uri="http://schemas.openxmlformats.org/presentationml/2006/ole">
            <mc:AlternateContent xmlns:mc="http://schemas.openxmlformats.org/markup-compatibility/2006">
              <mc:Choice xmlns:v="urn:schemas-microsoft-com:vml" Requires="v">
                <p:oleObj name="Acrobat Document" r:id="rId12" imgW="1371501" imgH="1511138" progId="AcroExch.Document.DC">
                  <p:embed/>
                </p:oleObj>
              </mc:Choice>
              <mc:Fallback>
                <p:oleObj name="Acrobat Document" r:id="rId12" imgW="1371501" imgH="1511138" progId="AcroExch.Document.DC">
                  <p:embed/>
                  <p:pic>
                    <p:nvPicPr>
                      <p:cNvPr id="0" name=""/>
                      <p:cNvPicPr/>
                      <p:nvPr/>
                    </p:nvPicPr>
                    <p:blipFill>
                      <a:blip r:embed="rId13"/>
                      <a:stretch>
                        <a:fillRect/>
                      </a:stretch>
                    </p:blipFill>
                    <p:spPr>
                      <a:xfrm>
                        <a:off x="6010275" y="1742282"/>
                        <a:ext cx="2099182" cy="2312988"/>
                      </a:xfrm>
                      <a:prstGeom prst="rect">
                        <a:avLst/>
                      </a:prstGeom>
                    </p:spPr>
                  </p:pic>
                </p:oleObj>
              </mc:Fallback>
            </mc:AlternateContent>
          </a:graphicData>
        </a:graphic>
      </p:graphicFrame>
    </p:spTree>
    <p:extLst>
      <p:ext uri="{BB962C8B-B14F-4D97-AF65-F5344CB8AC3E}">
        <p14:creationId xmlns:p14="http://schemas.microsoft.com/office/powerpoint/2010/main" val="33713385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ítulo 1">
            <a:extLst>
              <a:ext uri="{FF2B5EF4-FFF2-40B4-BE49-F238E27FC236}">
                <a16:creationId xmlns:a16="http://schemas.microsoft.com/office/drawing/2014/main" id="{E95BF308-D172-F082-8A9A-5778A274E74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dirty="0">
                <a:solidFill>
                  <a:srgbClr val="FF0000"/>
                </a:solidFill>
                <a:latin typeface="Algerian" panose="04020705040A02060702" pitchFamily="82" charset="0"/>
              </a:rPr>
              <a:t>Stage 4</a:t>
            </a:r>
          </a:p>
        </p:txBody>
      </p:sp>
      <p:sp>
        <p:nvSpPr>
          <p:cNvPr id="3" name="Espaço Reservado para Texto 2">
            <a:extLst>
              <a:ext uri="{FF2B5EF4-FFF2-40B4-BE49-F238E27FC236}">
                <a16:creationId xmlns:a16="http://schemas.microsoft.com/office/drawing/2014/main" id="{339696FA-B3F3-2584-9923-FFFA542A3B11}"/>
              </a:ext>
            </a:extLst>
          </p:cNvPr>
          <p:cNvSpPr>
            <a:spLocks noGrp="1"/>
          </p:cNvSpPr>
          <p:nvPr>
            <p:ph type="body" idx="1"/>
          </p:nvPr>
        </p:nvSpPr>
        <p:spPr>
          <a:xfrm>
            <a:off x="793948" y="4222225"/>
            <a:ext cx="3627928" cy="1379475"/>
          </a:xfrm>
        </p:spPr>
        <p:txBody>
          <a:bodyPr vert="horz" lIns="91440" tIns="45720" rIns="91440" bIns="45720" rtlCol="0">
            <a:normAutofit/>
          </a:bodyPr>
          <a:lstStyle/>
          <a:p>
            <a:r>
              <a:rPr lang="en-US" sz="4000" dirty="0">
                <a:solidFill>
                  <a:schemeClr val="accent6">
                    <a:lumMod val="50000"/>
                  </a:schemeClr>
                </a:solidFill>
              </a:rPr>
              <a:t>Theory</a:t>
            </a:r>
          </a:p>
        </p:txBody>
      </p:sp>
      <p:pic>
        <p:nvPicPr>
          <p:cNvPr id="10" name="Imagem 9" descr="Uma imagem contendo Diagrama&#10;&#10;Descrição gerada automaticamente">
            <a:extLst>
              <a:ext uri="{FF2B5EF4-FFF2-40B4-BE49-F238E27FC236}">
                <a16:creationId xmlns:a16="http://schemas.microsoft.com/office/drawing/2014/main" id="{A69BF38D-5852-DB79-31EC-1541EE61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33214" y="141251"/>
            <a:ext cx="2037728" cy="2880182"/>
          </a:xfrm>
          <a:prstGeom prst="rect">
            <a:avLst/>
          </a:prstGeom>
        </p:spPr>
      </p:pic>
      <p:pic>
        <p:nvPicPr>
          <p:cNvPr id="4" name="Imagem 3">
            <a:extLst>
              <a:ext uri="{FF2B5EF4-FFF2-40B4-BE49-F238E27FC236}">
                <a16:creationId xmlns:a16="http://schemas.microsoft.com/office/drawing/2014/main" id="{52CACD2F-4FC1-8463-4446-2BB1B1BCAF3A}"/>
              </a:ext>
            </a:extLst>
          </p:cNvPr>
          <p:cNvPicPr>
            <a:picLocks noChangeAspect="1"/>
          </p:cNvPicPr>
          <p:nvPr/>
        </p:nvPicPr>
        <p:blipFill>
          <a:blip r:embed="rId3"/>
          <a:stretch>
            <a:fillRect/>
          </a:stretch>
        </p:blipFill>
        <p:spPr>
          <a:xfrm>
            <a:off x="6250675" y="3532488"/>
            <a:ext cx="1902725" cy="1379475"/>
          </a:xfrm>
          <a:prstGeom prst="rect">
            <a:avLst/>
          </a:prstGeom>
        </p:spPr>
      </p:pic>
      <p:pic>
        <p:nvPicPr>
          <p:cNvPr id="5" name="Imagem 4">
            <a:extLst>
              <a:ext uri="{FF2B5EF4-FFF2-40B4-BE49-F238E27FC236}">
                <a16:creationId xmlns:a16="http://schemas.microsoft.com/office/drawing/2014/main" id="{E4E6226E-EFE0-296F-DF4B-9250A885AC87}"/>
              </a:ext>
            </a:extLst>
          </p:cNvPr>
          <p:cNvPicPr>
            <a:picLocks noChangeAspect="1"/>
          </p:cNvPicPr>
          <p:nvPr/>
        </p:nvPicPr>
        <p:blipFill>
          <a:blip r:embed="rId4"/>
          <a:stretch>
            <a:fillRect/>
          </a:stretch>
        </p:blipFill>
        <p:spPr>
          <a:xfrm>
            <a:off x="9601200" y="4782981"/>
            <a:ext cx="2142700" cy="1376034"/>
          </a:xfrm>
          <a:prstGeom prst="rect">
            <a:avLst/>
          </a:prstGeom>
        </p:spPr>
      </p:pic>
    </p:spTree>
    <p:extLst>
      <p:ext uri="{BB962C8B-B14F-4D97-AF65-F5344CB8AC3E}">
        <p14:creationId xmlns:p14="http://schemas.microsoft.com/office/powerpoint/2010/main" val="94944596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2E681-3185-5AAB-E73E-D03FBE290253}"/>
              </a:ext>
            </a:extLst>
          </p:cNvPr>
          <p:cNvSpPr>
            <a:spLocks noGrp="1"/>
          </p:cNvSpPr>
          <p:nvPr>
            <p:ph type="title"/>
          </p:nvPr>
        </p:nvSpPr>
        <p:spPr>
          <a:xfrm>
            <a:off x="4889500" y="288925"/>
            <a:ext cx="2743200" cy="1325563"/>
          </a:xfrm>
        </p:spPr>
        <p:txBody>
          <a:bodyPr/>
          <a:lstStyle/>
          <a:p>
            <a:r>
              <a:rPr lang="pt-BR" dirty="0" err="1">
                <a:solidFill>
                  <a:srgbClr val="FF0000"/>
                </a:solidFill>
                <a:latin typeface="Algerian" panose="04020705040A02060702" pitchFamily="82" charset="0"/>
              </a:rPr>
              <a:t>Theory</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19923E2D-4367-14CB-C871-AEDCCAA085DB}"/>
              </a:ext>
            </a:extLst>
          </p:cNvPr>
          <p:cNvSpPr>
            <a:spLocks noGrp="1"/>
          </p:cNvSpPr>
          <p:nvPr>
            <p:ph idx="1"/>
          </p:nvPr>
        </p:nvSpPr>
        <p:spPr>
          <a:xfrm>
            <a:off x="381000" y="1614488"/>
            <a:ext cx="10972800" cy="5083175"/>
          </a:xfrm>
        </p:spPr>
        <p:txBody>
          <a:bodyPr>
            <a:normAutofit/>
          </a:bodyPr>
          <a:lstStyle/>
          <a:p>
            <a:r>
              <a:rPr lang="pt-BR" dirty="0" err="1">
                <a:solidFill>
                  <a:srgbClr val="7030A0"/>
                </a:solidFill>
              </a:rPr>
              <a:t>Structure</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Dark</a:t>
            </a:r>
            <a:r>
              <a:rPr lang="pt-BR" dirty="0">
                <a:solidFill>
                  <a:srgbClr val="7030A0"/>
                </a:solidFill>
              </a:rPr>
              <a:t> Sector </a:t>
            </a:r>
          </a:p>
          <a:p>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p>
          <a:p>
            <a:r>
              <a:rPr lang="pt-BR" dirty="0">
                <a:solidFill>
                  <a:srgbClr val="7030A0"/>
                </a:solidFill>
              </a:rPr>
              <a:t>DE/DM </a:t>
            </a:r>
            <a:r>
              <a:rPr lang="pt-BR" dirty="0" err="1">
                <a:solidFill>
                  <a:srgbClr val="7030A0"/>
                </a:solidFill>
              </a:rPr>
              <a:t>interactions</a:t>
            </a:r>
            <a:endParaRPr lang="pt-BR" dirty="0">
              <a:solidFill>
                <a:srgbClr val="7030A0"/>
              </a:solidFill>
            </a:endParaRPr>
          </a:p>
          <a:p>
            <a:r>
              <a:rPr lang="pt-BR" dirty="0">
                <a:solidFill>
                  <a:srgbClr val="7030A0"/>
                </a:solidFill>
              </a:rPr>
              <a:t>Models </a:t>
            </a:r>
            <a:r>
              <a:rPr lang="pt-BR" dirty="0" err="1">
                <a:solidFill>
                  <a:srgbClr val="7030A0"/>
                </a:solidFill>
              </a:rPr>
              <a:t>of</a:t>
            </a:r>
            <a:r>
              <a:rPr lang="pt-BR" dirty="0">
                <a:solidFill>
                  <a:srgbClr val="7030A0"/>
                </a:solidFill>
              </a:rPr>
              <a:t> DM/DE</a:t>
            </a:r>
          </a:p>
          <a:p>
            <a:r>
              <a:rPr lang="pt-BR" dirty="0" err="1">
                <a:solidFill>
                  <a:srgbClr val="7030A0"/>
                </a:solidFill>
              </a:rPr>
              <a:t>FRB´s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a:t>
            </a:r>
            <a:r>
              <a:rPr lang="pt-BR" dirty="0" err="1">
                <a:solidFill>
                  <a:srgbClr val="7030A0"/>
                </a:solidFill>
              </a:rPr>
              <a:t>consequences</a:t>
            </a:r>
            <a:endParaRPr lang="pt-BR" dirty="0">
              <a:solidFill>
                <a:srgbClr val="7030A0"/>
              </a:solidFill>
            </a:endParaRPr>
          </a:p>
          <a:p>
            <a:r>
              <a:rPr lang="pt-BR" dirty="0">
                <a:solidFill>
                  <a:srgbClr val="7030A0"/>
                </a:solidFill>
              </a:rPr>
              <a:t>Mass </a:t>
            </a:r>
            <a:r>
              <a:rPr lang="pt-BR" dirty="0" err="1">
                <a:solidFill>
                  <a:srgbClr val="7030A0"/>
                </a:solidFill>
              </a:rPr>
              <a:t>distribution</a:t>
            </a:r>
            <a:endParaRPr lang="pt-BR" dirty="0">
              <a:solidFill>
                <a:srgbClr val="7030A0"/>
              </a:solidFill>
            </a:endParaRPr>
          </a:p>
          <a:p>
            <a:r>
              <a:rPr lang="pt-BR" dirty="0" err="1">
                <a:solidFill>
                  <a:srgbClr val="7030A0"/>
                </a:solidFill>
              </a:rPr>
              <a:t>Pulsars</a:t>
            </a:r>
            <a:endParaRPr lang="pt-BR" dirty="0">
              <a:solidFill>
                <a:srgbClr val="7030A0"/>
              </a:solidFill>
            </a:endParaRPr>
          </a:p>
          <a:p>
            <a:r>
              <a:rPr lang="pt-BR" dirty="0" err="1">
                <a:solidFill>
                  <a:srgbClr val="7030A0"/>
                </a:solidFill>
              </a:rPr>
              <a:t>Flaring</a:t>
            </a:r>
            <a:r>
              <a:rPr lang="pt-BR" dirty="0">
                <a:solidFill>
                  <a:srgbClr val="7030A0"/>
                </a:solidFill>
              </a:rPr>
              <a:t> stars</a:t>
            </a:r>
          </a:p>
          <a:p>
            <a:r>
              <a:rPr lang="pt-BR" dirty="0" err="1">
                <a:solidFill>
                  <a:srgbClr val="7030A0"/>
                </a:solidFill>
              </a:rPr>
              <a:t>Astrophysical</a:t>
            </a:r>
            <a:r>
              <a:rPr lang="pt-BR" dirty="0">
                <a:solidFill>
                  <a:srgbClr val="7030A0"/>
                </a:solidFill>
              </a:rPr>
              <a:t> </a:t>
            </a:r>
            <a:r>
              <a:rPr lang="pt-BR" dirty="0" err="1">
                <a:solidFill>
                  <a:srgbClr val="7030A0"/>
                </a:solidFill>
              </a:rPr>
              <a:t>signs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consequences</a:t>
            </a:r>
            <a:endParaRPr lang="pt-BR" dirty="0">
              <a:solidFill>
                <a:srgbClr val="7030A0"/>
              </a:solidFill>
            </a:endParaRPr>
          </a:p>
          <a:p>
            <a:r>
              <a:rPr lang="pt-BR" dirty="0">
                <a:solidFill>
                  <a:srgbClr val="7030A0"/>
                </a:solidFill>
              </a:rPr>
              <a:t>..............................</a:t>
            </a:r>
          </a:p>
          <a:p>
            <a:endParaRPr lang="pt-BR" dirty="0"/>
          </a:p>
        </p:txBody>
      </p:sp>
    </p:spTree>
    <p:extLst>
      <p:ext uri="{BB962C8B-B14F-4D97-AF65-F5344CB8AC3E}">
        <p14:creationId xmlns:p14="http://schemas.microsoft.com/office/powerpoint/2010/main" val="217040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30B8-79E0-16E4-C1F7-E9345EDB0FF3}"/>
              </a:ext>
            </a:extLst>
          </p:cNvPr>
          <p:cNvSpPr>
            <a:spLocks noGrp="1"/>
          </p:cNvSpPr>
          <p:nvPr>
            <p:ph type="title"/>
          </p:nvPr>
        </p:nvSpPr>
        <p:spPr>
          <a:xfrm>
            <a:off x="6979313" y="1396290"/>
            <a:ext cx="4962855" cy="1265024"/>
          </a:xfrm>
        </p:spPr>
        <p:txBody>
          <a:bodyPr vert="horz" lIns="91440" tIns="45720" rIns="91440" bIns="45720" rtlCol="0" anchor="ctr">
            <a:noAutofit/>
          </a:bodyPr>
          <a:lstStyle/>
          <a:p>
            <a:r>
              <a:rPr lang="en-US" sz="5400" kern="1200" dirty="0">
                <a:solidFill>
                  <a:srgbClr val="00B050"/>
                </a:solidFill>
                <a:latin typeface="Algerian" panose="04020705040A02060702" pitchFamily="82" charset="0"/>
              </a:rPr>
              <a:t>Construction</a:t>
            </a:r>
          </a:p>
        </p:txBody>
      </p:sp>
      <p:sp>
        <p:nvSpPr>
          <p:cNvPr id="16" name="Freeform: Shape 15">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descr="Carro estacionado em chão de terra&#10;&#10;Descrição gerada automaticamente">
            <a:extLst>
              <a:ext uri="{FF2B5EF4-FFF2-40B4-BE49-F238E27FC236}">
                <a16:creationId xmlns:a16="http://schemas.microsoft.com/office/drawing/2014/main" id="{8BB5F2E1-AED9-1B04-79B7-D46449D7AAAC}"/>
              </a:ext>
            </a:extLst>
          </p:cNvPr>
          <p:cNvPicPr>
            <a:picLocks noChangeAspect="1"/>
          </p:cNvPicPr>
          <p:nvPr/>
        </p:nvPicPr>
        <p:blipFill rotWithShape="1">
          <a:blip r:embed="rId2">
            <a:extLst>
              <a:ext uri="{28A0092B-C50C-407E-A947-70E740481C1C}">
                <a14:useLocalDpi xmlns:a14="http://schemas.microsoft.com/office/drawing/2010/main" val="0"/>
              </a:ext>
            </a:extLst>
          </a:blip>
          <a:srcRect t="17613" b="37387"/>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20" name="Freeform: Shape 19">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m 8" descr="Caminho de terra do lado de uma rocha&#10;&#10;Descrição gerada automaticamente">
            <a:extLst>
              <a:ext uri="{FF2B5EF4-FFF2-40B4-BE49-F238E27FC236}">
                <a16:creationId xmlns:a16="http://schemas.microsoft.com/office/drawing/2014/main" id="{8CFD0EC7-8170-A043-A518-386B3CD939D3}"/>
              </a:ext>
            </a:extLst>
          </p:cNvPr>
          <p:cNvPicPr>
            <a:picLocks noChangeAspect="1"/>
          </p:cNvPicPr>
          <p:nvPr/>
        </p:nvPicPr>
        <p:blipFill rotWithShape="1">
          <a:blip r:embed="rId3">
            <a:extLst>
              <a:ext uri="{28A0092B-C50C-407E-A947-70E740481C1C}">
                <a14:useLocalDpi xmlns:a14="http://schemas.microsoft.com/office/drawing/2010/main" val="0"/>
              </a:ext>
            </a:extLst>
          </a:blip>
          <a:srcRect t="26303" r="2" b="25198"/>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Imagem 4" descr="Caminho de terra&#10;&#10;Descrição gerada automaticamente">
            <a:extLst>
              <a:ext uri="{FF2B5EF4-FFF2-40B4-BE49-F238E27FC236}">
                <a16:creationId xmlns:a16="http://schemas.microsoft.com/office/drawing/2014/main" id="{CC38B6BB-F415-035C-B577-3F9457734FA1}"/>
              </a:ext>
            </a:extLst>
          </p:cNvPr>
          <p:cNvPicPr>
            <a:picLocks noChangeAspect="1"/>
          </p:cNvPicPr>
          <p:nvPr/>
        </p:nvPicPr>
        <p:blipFill rotWithShape="1">
          <a:blip r:embed="rId4">
            <a:extLst>
              <a:ext uri="{28A0092B-C50C-407E-A947-70E740481C1C}">
                <a14:useLocalDpi xmlns:a14="http://schemas.microsoft.com/office/drawing/2010/main" val="0"/>
              </a:ext>
            </a:extLst>
          </a:blip>
          <a:srcRect r="11767"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1" name="Imagem 10" descr="Uma imagem contendo grama, natureza, campo, vaca&#10;&#10;Descrição gerada automaticamente">
            <a:extLst>
              <a:ext uri="{FF2B5EF4-FFF2-40B4-BE49-F238E27FC236}">
                <a16:creationId xmlns:a16="http://schemas.microsoft.com/office/drawing/2014/main" id="{97303CAD-D3CA-8304-85CA-54C855ADB7EE}"/>
              </a:ext>
            </a:extLst>
          </p:cNvPr>
          <p:cNvPicPr>
            <a:picLocks noChangeAspect="1"/>
          </p:cNvPicPr>
          <p:nvPr/>
        </p:nvPicPr>
        <p:blipFill rotWithShape="1">
          <a:blip r:embed="rId5">
            <a:extLst>
              <a:ext uri="{28A0092B-C50C-407E-A947-70E740481C1C}">
                <a14:useLocalDpi xmlns:a14="http://schemas.microsoft.com/office/drawing/2010/main" val="0"/>
              </a:ext>
            </a:extLst>
          </a:blip>
          <a:srcRect l="12488" r="22880"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ço Reservado para Texto 2">
            <a:extLst>
              <a:ext uri="{FF2B5EF4-FFF2-40B4-BE49-F238E27FC236}">
                <a16:creationId xmlns:a16="http://schemas.microsoft.com/office/drawing/2014/main" id="{D5CE0CD6-30DA-B9AE-932C-1EBEA2C16E8F}"/>
              </a:ext>
            </a:extLst>
          </p:cNvPr>
          <p:cNvSpPr>
            <a:spLocks noGrp="1"/>
          </p:cNvSpPr>
          <p:nvPr>
            <p:ph type="body" idx="1"/>
          </p:nvPr>
        </p:nvSpPr>
        <p:spPr>
          <a:xfrm>
            <a:off x="6392037" y="4585648"/>
            <a:ext cx="4962856" cy="1596788"/>
          </a:xfrm>
        </p:spPr>
        <p:txBody>
          <a:bodyPr vert="horz" lIns="91440" tIns="45720" rIns="91440" bIns="45720" rtlCol="0" anchor="t">
            <a:normAutofit/>
          </a:bodyPr>
          <a:lstStyle/>
          <a:p>
            <a:r>
              <a:rPr lang="en-US" sz="3600" dirty="0">
                <a:solidFill>
                  <a:srgbClr val="FF0000"/>
                </a:solidFill>
              </a:rPr>
              <a:t>Ongoing construction operations</a:t>
            </a:r>
          </a:p>
        </p:txBody>
      </p:sp>
    </p:spTree>
    <p:extLst>
      <p:ext uri="{BB962C8B-B14F-4D97-AF65-F5344CB8AC3E}">
        <p14:creationId xmlns:p14="http://schemas.microsoft.com/office/powerpoint/2010/main" val="826351265"/>
      </p:ext>
    </p:extLst>
  </p:cSld>
  <p:clrMapOvr>
    <a:overrideClrMapping bg1="dk1" tx1="lt1" bg2="dk2" tx2="lt2" accent1="accent1" accent2="accent2" accent3="accent3" accent4="accent4" accent5="accent5" accent6="accent6" hlink="hlink" folHlink="folHlink"/>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1663700" y="288925"/>
            <a:ext cx="9486900" cy="1325563"/>
          </a:xfrm>
        </p:spPr>
        <p:txBody>
          <a:bodyPr>
            <a:normAutofit/>
          </a:bodyPr>
          <a:lstStyle/>
          <a:p>
            <a:r>
              <a:rPr lang="pt-BR" sz="5400" dirty="0" err="1">
                <a:solidFill>
                  <a:srgbClr val="FF0000"/>
                </a:solidFill>
                <a:latin typeface="Algerian" panose="04020705040A02060702" pitchFamily="82" charset="0"/>
              </a:rPr>
              <a:t>Outreach</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and</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education</a:t>
            </a:r>
            <a:endParaRPr lang="pt-BR" sz="5400"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p:txBody>
          <a:bodyPr/>
          <a:lstStyle/>
          <a:p>
            <a:endParaRPr lang="pt-BR" dirty="0"/>
          </a:p>
        </p:txBody>
      </p:sp>
      <p:pic>
        <p:nvPicPr>
          <p:cNvPr id="5" name="Imagem 4" descr="Grupo de pessoas posando para foto em frente a parede azul&#10;&#10;Descrição gerada automaticamente">
            <a:extLst>
              <a:ext uri="{FF2B5EF4-FFF2-40B4-BE49-F238E27FC236}">
                <a16:creationId xmlns:a16="http://schemas.microsoft.com/office/drawing/2014/main" id="{94DE9433-F4E8-F42E-D3BC-C38FC295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97706"/>
            <a:ext cx="3721100" cy="3721100"/>
          </a:xfrm>
          <a:prstGeom prst="rect">
            <a:avLst/>
          </a:prstGeom>
        </p:spPr>
      </p:pic>
      <p:pic>
        <p:nvPicPr>
          <p:cNvPr id="7" name="Imagem 6" descr="Uma imagem contendo ao ar livre, jovem, pequeno, menino&#10;&#10;Descrição gerada automaticamente">
            <a:extLst>
              <a:ext uri="{FF2B5EF4-FFF2-40B4-BE49-F238E27FC236}">
                <a16:creationId xmlns:a16="http://schemas.microsoft.com/office/drawing/2014/main" id="{844B2671-6418-E102-3DA9-12A69BA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365" y="1825625"/>
            <a:ext cx="2503170" cy="4532903"/>
          </a:xfrm>
          <a:prstGeom prst="rect">
            <a:avLst/>
          </a:prstGeom>
        </p:spPr>
      </p:pic>
      <p:pic>
        <p:nvPicPr>
          <p:cNvPr id="9" name="Imagem 8" descr="Casa de madeira com água ao fundo&#10;&#10;Descrição gerada automaticamente com confiança média">
            <a:extLst>
              <a:ext uri="{FF2B5EF4-FFF2-40B4-BE49-F238E27FC236}">
                <a16:creationId xmlns:a16="http://schemas.microsoft.com/office/drawing/2014/main" id="{F6170545-515C-4735-E3EC-BC84680F2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600" y="1782587"/>
            <a:ext cx="2447628" cy="4351338"/>
          </a:xfrm>
          <a:prstGeom prst="rect">
            <a:avLst/>
          </a:prstGeom>
        </p:spPr>
      </p:pic>
    </p:spTree>
    <p:extLst>
      <p:ext uri="{BB962C8B-B14F-4D97-AF65-F5344CB8AC3E}">
        <p14:creationId xmlns:p14="http://schemas.microsoft.com/office/powerpoint/2010/main" val="410290806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59617" y="402086"/>
            <a:ext cx="5404514" cy="1897039"/>
          </a:xfrm>
        </p:spPr>
        <p:txBody>
          <a:bodyPr vert="horz" lIns="91440" tIns="45720" rIns="91440" bIns="45720" rtlCol="0" anchor="b">
            <a:normAutofit/>
          </a:bodyPr>
          <a:lstStyle/>
          <a:p>
            <a:r>
              <a:rPr lang="en-US" sz="5400" dirty="0">
                <a:solidFill>
                  <a:srgbClr val="FF0000"/>
                </a:solidFill>
                <a:latin typeface="Algerian" panose="04020705040A02060702" pitchFamily="82" charset="0"/>
              </a:rPr>
              <a:t>Outreach and education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a:xfrm>
            <a:off x="255645" y="4001122"/>
            <a:ext cx="4243589" cy="1115508"/>
          </a:xfrm>
        </p:spPr>
        <p:txBody>
          <a:bodyPr vert="horz" lIns="91440" tIns="45720" rIns="91440" bIns="45720" rtlCol="0">
            <a:normAutofit/>
          </a:bodyPr>
          <a:lstStyle/>
          <a:p>
            <a:r>
              <a:rPr lang="en-US" sz="2200" dirty="0">
                <a:solidFill>
                  <a:schemeClr val="accent6">
                    <a:lumMod val="50000"/>
                  </a:schemeClr>
                </a:solidFill>
              </a:rPr>
              <a:t>Work with local population and support from local Secretary of education from the Paraiba State</a:t>
            </a:r>
          </a:p>
        </p:txBody>
      </p:sp>
      <p:pic>
        <p:nvPicPr>
          <p:cNvPr id="6" name="Imagem 5" descr="Interface gráfica do usuário&#10;&#10;Descrição gerada automaticamente">
            <a:extLst>
              <a:ext uri="{FF2B5EF4-FFF2-40B4-BE49-F238E27FC236}">
                <a16:creationId xmlns:a16="http://schemas.microsoft.com/office/drawing/2014/main" id="{8695B706-ABE7-2F2E-EF5E-64B0F3814F38}"/>
              </a:ext>
            </a:extLst>
          </p:cNvPr>
          <p:cNvPicPr>
            <a:picLocks noChangeAspect="1"/>
          </p:cNvPicPr>
          <p:nvPr/>
        </p:nvPicPr>
        <p:blipFill rotWithShape="1">
          <a:blip r:embed="rId2">
            <a:extLst>
              <a:ext uri="{28A0092B-C50C-407E-A947-70E740481C1C}">
                <a14:useLocalDpi xmlns:a14="http://schemas.microsoft.com/office/drawing/2010/main" val="0"/>
              </a:ext>
            </a:extLst>
          </a:blip>
          <a:srcRect l="19063" r="124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46092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38" y="223811"/>
            <a:ext cx="5964694" cy="664602"/>
          </a:xfrm>
        </p:spPr>
        <p:txBody>
          <a:bodyPr>
            <a:normAutofit/>
          </a:bodyPr>
          <a:lstStyle/>
          <a:p>
            <a:r>
              <a:rPr lang="pt-BR" sz="4000" dirty="0">
                <a:solidFill>
                  <a:srgbClr val="FF0000"/>
                </a:solidFill>
                <a:latin typeface="Algerian" panose="04020705040A02060702" pitchFamily="82" charset="0"/>
              </a:rPr>
              <a:t>BINGO High </a:t>
            </a:r>
            <a:r>
              <a:rPr lang="pt-BR" sz="4000" dirty="0" err="1">
                <a:solidFill>
                  <a:srgbClr val="FF0000"/>
                </a:solidFill>
                <a:latin typeface="Algerian" panose="04020705040A02060702" pitchFamily="82" charset="0"/>
              </a:rPr>
              <a:t>Resolution</a:t>
            </a:r>
            <a:endParaRPr lang="en-GB" sz="4000" dirty="0"/>
          </a:p>
        </p:txBody>
      </p:sp>
      <p:pic>
        <p:nvPicPr>
          <p:cNvPr id="245762" name="Picture 2" descr="http://www.haystack.mit.edu/ast/science/epoch/pictures/reionexpl.jpg"/>
          <p:cNvPicPr>
            <a:picLocks noChangeAspect="1" noChangeArrowheads="1"/>
          </p:cNvPicPr>
          <p:nvPr/>
        </p:nvPicPr>
        <p:blipFill>
          <a:blip r:embed="rId2" cstate="print"/>
          <a:srcRect l="22146" t="9843" r="29528" b="3937"/>
          <a:stretch>
            <a:fillRect/>
          </a:stretch>
        </p:blipFill>
        <p:spPr bwMode="auto">
          <a:xfrm>
            <a:off x="1703513" y="1340768"/>
            <a:ext cx="2339445" cy="5217560"/>
          </a:xfrm>
          <a:prstGeom prst="rect">
            <a:avLst/>
          </a:prstGeom>
          <a:noFill/>
        </p:spPr>
      </p:pic>
      <p:pic>
        <p:nvPicPr>
          <p:cNvPr id="5" name="Picture 3" descr="h21b"/>
          <p:cNvPicPr>
            <a:picLocks noChangeAspect="1" noChangeArrowheads="1"/>
          </p:cNvPicPr>
          <p:nvPr/>
        </p:nvPicPr>
        <p:blipFill>
          <a:blip r:embed="rId3" cstate="print"/>
          <a:srcRect/>
          <a:stretch>
            <a:fillRect/>
          </a:stretch>
        </p:blipFill>
        <p:spPr>
          <a:xfrm>
            <a:off x="6953256" y="373606"/>
            <a:ext cx="3312368" cy="1698072"/>
          </a:xfrm>
          <a:prstGeom prst="rect">
            <a:avLst/>
          </a:prstGeom>
          <a:solidFill>
            <a:schemeClr val="accent1"/>
          </a:solidFill>
          <a:ln/>
        </p:spPr>
      </p:pic>
      <p:sp>
        <p:nvSpPr>
          <p:cNvPr id="8" name="Rectangle 7"/>
          <p:cNvSpPr/>
          <p:nvPr/>
        </p:nvSpPr>
        <p:spPr>
          <a:xfrm>
            <a:off x="1703512" y="3861048"/>
            <a:ext cx="2304256" cy="192540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cxnSpLocks/>
            <a:stCxn id="8" idx="3"/>
            <a:endCxn id="23" idx="1"/>
          </p:cNvCxnSpPr>
          <p:nvPr/>
        </p:nvCxnSpPr>
        <p:spPr>
          <a:xfrm flipV="1">
            <a:off x="4007769" y="3705087"/>
            <a:ext cx="2949041" cy="111866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1097" y="1248034"/>
            <a:ext cx="2786082" cy="1754326"/>
          </a:xfrm>
          <a:prstGeom prst="rect">
            <a:avLst/>
          </a:prstGeom>
          <a:noFill/>
        </p:spPr>
        <p:txBody>
          <a:bodyPr wrap="square" rtlCol="0">
            <a:spAutoFit/>
          </a:bodyPr>
          <a:lstStyle/>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450 – 1450 MHz</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 (z ~ 0 – 2.1)</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 MHz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1.2 deg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T system 40K</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Station 4500 m</a:t>
            </a:r>
            <a:r>
              <a:rPr lang="en-US" b="1" baseline="30000" dirty="0">
                <a:solidFill>
                  <a:srgbClr val="7030A0"/>
                </a:solidFill>
                <a:effectLst>
                  <a:outerShdw blurRad="38100" dist="38100" dir="2700000" algn="tl">
                    <a:srgbClr val="000000"/>
                  </a:outerShdw>
                </a:effectLst>
                <a:latin typeface="Tahoma" pitchFamily="34" charset="0"/>
              </a:rPr>
              <a:t>2</a:t>
            </a:r>
            <a:endParaRPr lang="en-GB" dirty="0">
              <a:solidFill>
                <a:srgbClr val="7030A0"/>
              </a:solidFill>
            </a:endParaRPr>
          </a:p>
        </p:txBody>
      </p:sp>
      <p:sp>
        <p:nvSpPr>
          <p:cNvPr id="21" name="Rounded Rectangle 20"/>
          <p:cNvSpPr/>
          <p:nvPr/>
        </p:nvSpPr>
        <p:spPr>
          <a:xfrm>
            <a:off x="6384032" y="5301208"/>
            <a:ext cx="4032448" cy="12961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oogle Shape;530;p28"/>
          <p:cNvPicPr preferRelativeResize="0"/>
          <p:nvPr/>
        </p:nvPicPr>
        <p:blipFill rotWithShape="1">
          <a:blip r:embed="rId4">
            <a:alphaModFix/>
          </a:blip>
          <a:srcRect/>
          <a:stretch/>
        </p:blipFill>
        <p:spPr>
          <a:xfrm>
            <a:off x="6956809" y="2234269"/>
            <a:ext cx="3500462" cy="2941636"/>
          </a:xfrm>
          <a:prstGeom prst="rect">
            <a:avLst/>
          </a:prstGeom>
          <a:noFill/>
          <a:ln>
            <a:noFill/>
          </a:ln>
        </p:spPr>
      </p:pic>
      <p:pic>
        <p:nvPicPr>
          <p:cNvPr id="25" name="Picture 4" descr="BINGO Portal"/>
          <p:cNvPicPr>
            <a:picLocks noChangeAspect="1" noChangeArrowheads="1"/>
          </p:cNvPicPr>
          <p:nvPr/>
        </p:nvPicPr>
        <p:blipFill>
          <a:blip r:embed="rId5"/>
          <a:srcRect/>
          <a:stretch>
            <a:fillRect/>
          </a:stretch>
        </p:blipFill>
        <p:spPr bwMode="auto">
          <a:xfrm>
            <a:off x="5572128" y="5857893"/>
            <a:ext cx="952500" cy="838201"/>
          </a:xfrm>
          <a:prstGeom prst="rect">
            <a:avLst/>
          </a:prstGeom>
          <a:noFill/>
        </p:spPr>
      </p:pic>
      <p:sp>
        <p:nvSpPr>
          <p:cNvPr id="26" name="TextBox 25"/>
          <p:cNvSpPr txBox="1"/>
          <p:nvPr/>
        </p:nvSpPr>
        <p:spPr>
          <a:xfrm>
            <a:off x="6633686" y="5301208"/>
            <a:ext cx="4214842" cy="1477328"/>
          </a:xfrm>
          <a:prstGeom prst="rect">
            <a:avLst/>
          </a:prstGeom>
          <a:noFill/>
        </p:spPr>
        <p:txBody>
          <a:bodyPr wrap="square" rtlCol="0">
            <a:spAutoFit/>
          </a:bodyPr>
          <a:lstStyle/>
          <a:p>
            <a:r>
              <a:rPr lang="en-GB" dirty="0">
                <a:solidFill>
                  <a:schemeClr val="bg1"/>
                </a:solidFill>
              </a:rPr>
              <a:t>- What is the nature of dark energy?</a:t>
            </a:r>
          </a:p>
          <a:p>
            <a:r>
              <a:rPr lang="en-GB" dirty="0">
                <a:solidFill>
                  <a:schemeClr val="bg1"/>
                </a:solidFill>
              </a:rPr>
              <a:t>- Can we measure the fluctuations with 21cm radiation</a:t>
            </a:r>
          </a:p>
          <a:p>
            <a:r>
              <a:rPr lang="en-GB" dirty="0">
                <a:solidFill>
                  <a:schemeClr val="bg1"/>
                </a:solidFill>
              </a:rPr>
              <a:t>- Is our model of cosmology correct?</a:t>
            </a:r>
          </a:p>
          <a:p>
            <a:endParaRPr lang="en-GB" dirty="0"/>
          </a:p>
        </p:txBody>
      </p:sp>
      <p:pic>
        <p:nvPicPr>
          <p:cNvPr id="167938" name="Picture 2" descr="The Vivaldi antenna array tile for SKA MFAA, developed in ASTRON, The... |  Download Scientific Diagram"/>
          <p:cNvPicPr>
            <a:picLocks noChangeAspect="1" noChangeArrowheads="1"/>
          </p:cNvPicPr>
          <p:nvPr/>
        </p:nvPicPr>
        <p:blipFill>
          <a:blip r:embed="rId6" cstate="print"/>
          <a:srcRect/>
          <a:stretch>
            <a:fillRect/>
          </a:stretch>
        </p:blipFill>
        <p:spPr bwMode="auto">
          <a:xfrm>
            <a:off x="4569490" y="3560965"/>
            <a:ext cx="1643074" cy="1643075"/>
          </a:xfrm>
          <a:prstGeom prst="rect">
            <a:avLst/>
          </a:prstGeom>
          <a:noFill/>
        </p:spPr>
      </p:pic>
      <p:pic>
        <p:nvPicPr>
          <p:cNvPr id="4" name="Picture 3">
            <a:extLst>
              <a:ext uri="{FF2B5EF4-FFF2-40B4-BE49-F238E27FC236}">
                <a16:creationId xmlns:a16="http://schemas.microsoft.com/office/drawing/2014/main" id="{6A7A9BB5-E693-635B-E389-C66C219A7045}"/>
              </a:ext>
            </a:extLst>
          </p:cNvPr>
          <p:cNvPicPr>
            <a:picLocks noChangeAspect="1"/>
          </p:cNvPicPr>
          <p:nvPr/>
        </p:nvPicPr>
        <p:blipFill>
          <a:blip r:embed="rId7"/>
          <a:stretch>
            <a:fillRect/>
          </a:stretch>
        </p:blipFill>
        <p:spPr>
          <a:xfrm>
            <a:off x="7032105" y="2716280"/>
            <a:ext cx="3270583" cy="1864848"/>
          </a:xfrm>
          <a:prstGeom prst="rect">
            <a:avLst/>
          </a:prstGeom>
        </p:spPr>
      </p:pic>
      <p:pic>
        <p:nvPicPr>
          <p:cNvPr id="9" name="Picture 8">
            <a:extLst>
              <a:ext uri="{FF2B5EF4-FFF2-40B4-BE49-F238E27FC236}">
                <a16:creationId xmlns:a16="http://schemas.microsoft.com/office/drawing/2014/main" id="{25E4FF15-511F-155E-7BEF-9B9135911794}"/>
              </a:ext>
            </a:extLst>
          </p:cNvPr>
          <p:cNvPicPr>
            <a:picLocks noChangeAspect="1"/>
          </p:cNvPicPr>
          <p:nvPr/>
        </p:nvPicPr>
        <p:blipFill>
          <a:blip r:embed="rId8"/>
          <a:stretch>
            <a:fillRect/>
          </a:stretch>
        </p:blipFill>
        <p:spPr>
          <a:xfrm>
            <a:off x="6933011" y="844534"/>
            <a:ext cx="3548061" cy="3851314"/>
          </a:xfrm>
          <a:prstGeom prst="rect">
            <a:avLst/>
          </a:prstGeom>
        </p:spPr>
      </p:pic>
      <p:sp>
        <p:nvSpPr>
          <p:cNvPr id="3" name="Title 1">
            <a:extLst>
              <a:ext uri="{FF2B5EF4-FFF2-40B4-BE49-F238E27FC236}">
                <a16:creationId xmlns:a16="http://schemas.microsoft.com/office/drawing/2014/main" id="{97A3CF45-CD90-07CC-38A1-FD327F86DD7E}"/>
              </a:ext>
            </a:extLst>
          </p:cNvPr>
          <p:cNvSpPr txBox="1">
            <a:spLocks/>
          </p:cNvSpPr>
          <p:nvPr/>
        </p:nvSpPr>
        <p:spPr>
          <a:xfrm>
            <a:off x="1274947" y="609748"/>
            <a:ext cx="1580693" cy="664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i="1" dirty="0">
                <a:solidFill>
                  <a:schemeClr val="accent6">
                    <a:lumMod val="50000"/>
                  </a:schemeClr>
                </a:solidFill>
              </a:rPr>
              <a:t>Filipe Abdalla</a:t>
            </a:r>
          </a:p>
        </p:txBody>
      </p:sp>
    </p:spTree>
  </p:cSld>
  <p:clrMapOvr>
    <a:masterClrMapping/>
  </p:clrMapOvr>
  <p:transition advTm="183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8" y="214290"/>
            <a:ext cx="2138548" cy="4065610"/>
          </a:xfrm>
        </p:spPr>
        <p:txBody>
          <a:bodyPr/>
          <a:lstStyle/>
          <a:p>
            <a:r>
              <a:rPr lang="en-GB" sz="3600" dirty="0">
                <a:solidFill>
                  <a:srgbClr val="FF0000"/>
                </a:solidFill>
                <a:latin typeface="Algerian" panose="04020705040A02060702" pitchFamily="82" charset="0"/>
              </a:rPr>
              <a:t>BINGO-HR forecasts</a:t>
            </a:r>
          </a:p>
        </p:txBody>
      </p:sp>
      <p:sp>
        <p:nvSpPr>
          <p:cNvPr id="3" name="Content Placeholder 2"/>
          <p:cNvSpPr>
            <a:spLocks noGrp="1"/>
          </p:cNvSpPr>
          <p:nvPr>
            <p:ph idx="1"/>
          </p:nvPr>
        </p:nvSpPr>
        <p:spPr>
          <a:xfrm>
            <a:off x="2309786" y="5191156"/>
            <a:ext cx="7215238" cy="1452554"/>
          </a:xfrm>
        </p:spPr>
        <p:txBody>
          <a:bodyPr>
            <a:normAutofit lnSpcReduction="10000"/>
          </a:bodyPr>
          <a:lstStyle/>
          <a:p>
            <a:r>
              <a:rPr lang="en-GB" sz="2400" dirty="0">
                <a:solidFill>
                  <a:schemeClr val="bg1"/>
                </a:solidFill>
              </a:rPr>
              <a:t>Can be competitive with even the largest surveys such as the Square Kilometre array.</a:t>
            </a:r>
          </a:p>
          <a:p>
            <a:r>
              <a:rPr lang="en-GB" sz="2400" dirty="0">
                <a:solidFill>
                  <a:schemeClr val="bg1"/>
                </a:solidFill>
              </a:rPr>
              <a:t>Can also do other ancillary science extremely well such as finding the elusive FRBs.</a:t>
            </a:r>
          </a:p>
        </p:txBody>
      </p:sp>
      <p:pic>
        <p:nvPicPr>
          <p:cNvPr id="171010" name="Picture 2"/>
          <p:cNvPicPr>
            <a:picLocks noChangeAspect="1" noChangeArrowheads="1"/>
          </p:cNvPicPr>
          <p:nvPr/>
        </p:nvPicPr>
        <p:blipFill>
          <a:blip r:embed="rId2"/>
          <a:srcRect/>
          <a:stretch>
            <a:fillRect/>
          </a:stretch>
        </p:blipFill>
        <p:spPr bwMode="auto">
          <a:xfrm>
            <a:off x="2243577" y="0"/>
            <a:ext cx="10314546" cy="6858000"/>
          </a:xfrm>
          <a:prstGeom prst="rect">
            <a:avLst/>
          </a:prstGeom>
          <a:noFill/>
          <a:ln w="9525">
            <a:noFill/>
            <a:miter lim="800000"/>
            <a:headEnd/>
            <a:tailEnd/>
          </a:ln>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What is Dark Energy?"/>
          <p:cNvSpPr txBox="1">
            <a:spLocks noGrp="1"/>
          </p:cNvSpPr>
          <p:nvPr>
            <p:ph type="title"/>
          </p:nvPr>
        </p:nvSpPr>
        <p:spPr>
          <a:xfrm>
            <a:off x="1980481" y="-151217"/>
            <a:ext cx="8228160" cy="1144923"/>
          </a:xfrm>
          <a:prstGeom prst="rect">
            <a:avLst/>
          </a:prstGeom>
        </p:spPr>
        <p:txBody>
          <a:bodyPr vert="horz" lIns="35175" tIns="35175" rIns="35175" bIns="35175" rtlCol="0" anchor="ct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3300" i="1">
                <a:solidFill>
                  <a:srgbClr val="FF2600"/>
                </a:solidFill>
                <a:latin typeface="Baskerville SemiBold"/>
                <a:ea typeface="Baskerville SemiBold"/>
                <a:cs typeface="Baskerville SemiBold"/>
                <a:sym typeface="Baskerville SemiBold"/>
              </a:defRPr>
            </a:lvl1pPr>
          </a:lstStyle>
          <a:p>
            <a:r>
              <a:t>What is Dark Energy?</a:t>
            </a:r>
          </a:p>
        </p:txBody>
      </p:sp>
      <p:sp>
        <p:nvSpPr>
          <p:cNvPr id="156" name="The Evidence:…"/>
          <p:cNvSpPr txBox="1">
            <a:spLocks noGrp="1"/>
          </p:cNvSpPr>
          <p:nvPr>
            <p:ph type="body" idx="1"/>
          </p:nvPr>
        </p:nvSpPr>
        <p:spPr>
          <a:xfrm>
            <a:off x="1257599" y="733037"/>
            <a:ext cx="8652962" cy="5151422"/>
          </a:xfrm>
          <a:prstGeom prst="rect">
            <a:avLst/>
          </a:prstGeom>
        </p:spPr>
        <p:txBody>
          <a:bodyPr vert="horz" lIns="20787" tIns="20787" rIns="20787" bIns="20787" rtlCol="0">
            <a:normAutofit/>
          </a:bodyPr>
          <a:lstStyle/>
          <a:p>
            <a:pPr marL="292325" indent="-194404">
              <a:buNone/>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i="1" u="sng">
                <a:solidFill>
                  <a:srgbClr val="008000"/>
                </a:solidFill>
                <a:latin typeface="Baskerville SemiBold"/>
                <a:ea typeface="Baskerville SemiBold"/>
                <a:cs typeface="Baskerville SemiBold"/>
                <a:sym typeface="Baskerville SemiBold"/>
              </a:defRPr>
            </a:pPr>
            <a:r>
              <a:t>The Evidence</a:t>
            </a:r>
            <a:r>
              <a:rPr u="none"/>
              <a:t>:</a:t>
            </a:r>
          </a:p>
          <a:p>
            <a:pPr marL="390246" indent="-292325" algn="just">
              <a:buClr>
                <a:srgbClr val="FFFFFF"/>
              </a:buClr>
              <a:buSzPct val="45000"/>
              <a:buFontTx/>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a:solidFill>
                  <a:srgbClr val="008000"/>
                </a:solidFill>
              </a:defRPr>
            </a:pPr>
            <a:r>
              <a:t>98's: The universe is expanding in an accelerated way.</a:t>
            </a:r>
          </a:p>
        </p:txBody>
      </p:sp>
      <p:pic>
        <p:nvPicPr>
          <p:cNvPr id="157" name="image3.png" descr="image3.png"/>
          <p:cNvPicPr>
            <a:picLocks noChangeAspect="1"/>
          </p:cNvPicPr>
          <p:nvPr/>
        </p:nvPicPr>
        <p:blipFill>
          <a:blip r:embed="rId2"/>
          <a:stretch>
            <a:fillRect/>
          </a:stretch>
        </p:blipFill>
        <p:spPr>
          <a:xfrm>
            <a:off x="4368001" y="2046457"/>
            <a:ext cx="3169440" cy="4147635"/>
          </a:xfrm>
          <a:prstGeom prst="rect">
            <a:avLst/>
          </a:prstGeom>
          <a:ln w="12700">
            <a:miter lim="400000"/>
          </a:ln>
          <a:effectLst>
            <a:outerShdw blurRad="63500" dist="50912" dir="2700000" rotWithShape="0">
              <a:srgbClr val="000000"/>
            </a:outerShdw>
          </a:effectLst>
        </p:spPr>
      </p:pic>
      <p:pic>
        <p:nvPicPr>
          <p:cNvPr id="158" name="image4-filtered.jpeg" descr="image4-filtered.jpeg"/>
          <p:cNvPicPr>
            <a:picLocks noChangeAspect="1"/>
          </p:cNvPicPr>
          <p:nvPr/>
        </p:nvPicPr>
        <p:blipFill>
          <a:blip r:embed="rId3"/>
          <a:srcRect l="13068" t="20204" r="13068" b="25250"/>
          <a:stretch>
            <a:fillRect/>
          </a:stretch>
        </p:blipFill>
        <p:spPr>
          <a:xfrm>
            <a:off x="1978849" y="1977327"/>
            <a:ext cx="2320033" cy="2218598"/>
          </a:xfrm>
          <a:prstGeom prst="rect">
            <a:avLst/>
          </a:prstGeom>
          <a:ln w="12700">
            <a:miter lim="400000"/>
          </a:ln>
          <a:effectLst>
            <a:outerShdw blurRad="63500" dist="50912" dir="2700000" rotWithShape="0">
              <a:srgbClr val="000000"/>
            </a:outerShdw>
          </a:effectLst>
        </p:spPr>
      </p:pic>
      <p:pic>
        <p:nvPicPr>
          <p:cNvPr id="159" name="image5.jpeg" descr="image5.jpeg"/>
          <p:cNvPicPr>
            <a:picLocks noChangeAspect="1"/>
          </p:cNvPicPr>
          <p:nvPr/>
        </p:nvPicPr>
        <p:blipFill>
          <a:blip r:embed="rId4"/>
          <a:stretch>
            <a:fillRect/>
          </a:stretch>
        </p:blipFill>
        <p:spPr>
          <a:xfrm>
            <a:off x="7685760" y="2496503"/>
            <a:ext cx="3502940" cy="1751654"/>
          </a:xfrm>
          <a:prstGeom prst="rect">
            <a:avLst/>
          </a:prstGeom>
          <a:ln w="12700">
            <a:miter lim="400000"/>
          </a:ln>
          <a:effectLst>
            <a:outerShdw blurRad="63500" dist="50912" dir="2700000" rotWithShape="0">
              <a:srgbClr val="000000"/>
            </a:outerShdw>
          </a:effectLst>
        </p:spPr>
      </p:pic>
      <p:pic>
        <p:nvPicPr>
          <p:cNvPr id="160" name="image6.png" descr="image6.png"/>
          <p:cNvPicPr>
            <a:picLocks noChangeAspect="1"/>
          </p:cNvPicPr>
          <p:nvPr/>
        </p:nvPicPr>
        <p:blipFill>
          <a:blip r:embed="rId5"/>
          <a:srcRect l="50002"/>
          <a:stretch>
            <a:fillRect/>
          </a:stretch>
        </p:blipFill>
        <p:spPr>
          <a:xfrm>
            <a:off x="1994882" y="4177523"/>
            <a:ext cx="1834560" cy="2195150"/>
          </a:xfrm>
          <a:prstGeom prst="rect">
            <a:avLst/>
          </a:prstGeom>
          <a:ln w="12700">
            <a:miter lim="400000"/>
          </a:ln>
          <a:effectLst>
            <a:outerShdw blurRad="63500" dist="50912" dir="2700000" rotWithShape="0">
              <a:srgbClr val="000000"/>
            </a:outerShdw>
          </a:effectLst>
        </p:spPr>
      </p:pic>
      <p:sp>
        <p:nvSpPr>
          <p:cNvPr id="161" name="Line"/>
          <p:cNvSpPr/>
          <p:nvPr/>
        </p:nvSpPr>
        <p:spPr>
          <a:xfrm>
            <a:off x="2861761" y="3529811"/>
            <a:ext cx="2833921" cy="276511"/>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2" name="Line"/>
          <p:cNvSpPr/>
          <p:nvPr/>
        </p:nvSpPr>
        <p:spPr>
          <a:xfrm flipV="1">
            <a:off x="3552959" y="4841788"/>
            <a:ext cx="1589762" cy="348518"/>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3" name="Line"/>
          <p:cNvSpPr/>
          <p:nvPr/>
        </p:nvSpPr>
        <p:spPr>
          <a:xfrm flipH="1">
            <a:off x="5486880" y="3391558"/>
            <a:ext cx="2145601" cy="1175163"/>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4" name="LSS"/>
          <p:cNvSpPr txBox="1"/>
          <p:nvPr/>
        </p:nvSpPr>
        <p:spPr>
          <a:xfrm>
            <a:off x="1672322" y="5502820"/>
            <a:ext cx="483215"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defRPr>
                <a:solidFill>
                  <a:srgbClr val="FFFB00"/>
                </a:solidFill>
                <a:latin typeface="Times New Roman"/>
                <a:ea typeface="Times New Roman"/>
                <a:cs typeface="Times New Roman"/>
                <a:sym typeface="Times New Roman"/>
              </a:defRPr>
            </a:lvl1pPr>
          </a:lstStyle>
          <a:p>
            <a:r>
              <a:rPr dirty="0">
                <a:solidFill>
                  <a:srgbClr val="FF0000"/>
                </a:solidFill>
              </a:rPr>
              <a:t>LSS</a:t>
            </a:r>
          </a:p>
        </p:txBody>
      </p:sp>
      <p:sp>
        <p:nvSpPr>
          <p:cNvPr id="165" name="CMB"/>
          <p:cNvSpPr txBox="1"/>
          <p:nvPr/>
        </p:nvSpPr>
        <p:spPr>
          <a:xfrm>
            <a:off x="9242275" y="1936210"/>
            <a:ext cx="742446"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2421" tIns="42421" rIns="42421" bIns="42421">
            <a:spAutoFit/>
          </a:bodyPr>
          <a:lstStyle>
            <a:lvl1pPr>
              <a:tabLst>
                <a:tab pos="647700" algn="l"/>
              </a:tabLst>
              <a:defRPr>
                <a:solidFill>
                  <a:srgbClr val="FFFB00"/>
                </a:solidFill>
              </a:defRPr>
            </a:lvl1pPr>
          </a:lstStyle>
          <a:p>
            <a:r>
              <a:rPr dirty="0">
                <a:solidFill>
                  <a:srgbClr val="FF0000"/>
                </a:solidFill>
              </a:rPr>
              <a:t>CMB</a:t>
            </a:r>
          </a:p>
        </p:txBody>
      </p:sp>
      <p:sp>
        <p:nvSpPr>
          <p:cNvPr id="166" name="SNe Ia"/>
          <p:cNvSpPr txBox="1"/>
          <p:nvPr/>
        </p:nvSpPr>
        <p:spPr>
          <a:xfrm>
            <a:off x="1523999" y="2392092"/>
            <a:ext cx="720460"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Lst>
              <a:defRPr>
                <a:solidFill>
                  <a:srgbClr val="FFFB00"/>
                </a:solidFill>
                <a:latin typeface="Times New Roman"/>
                <a:ea typeface="Times New Roman"/>
                <a:cs typeface="Times New Roman"/>
                <a:sym typeface="Times New Roman"/>
              </a:defRPr>
            </a:lvl1pPr>
          </a:lstStyle>
          <a:p>
            <a:r>
              <a:rPr dirty="0" err="1">
                <a:solidFill>
                  <a:srgbClr val="FF0000"/>
                </a:solidFill>
              </a:rPr>
              <a:t>SNe</a:t>
            </a:r>
            <a:r>
              <a:rPr dirty="0">
                <a:solidFill>
                  <a:srgbClr val="FF0000"/>
                </a:solidFill>
              </a:rPr>
              <a:t> </a:t>
            </a:r>
            <a:r>
              <a:rPr dirty="0" err="1">
                <a:solidFill>
                  <a:srgbClr val="FF0000"/>
                </a:solidFill>
              </a:rPr>
              <a:t>Ia</a:t>
            </a:r>
            <a:endParaRPr dirty="0">
              <a:solidFill>
                <a:srgbClr val="FF0000"/>
              </a:solidFill>
            </a:endParaRPr>
          </a:p>
        </p:txBody>
      </p:sp>
      <p:sp>
        <p:nvSpPr>
          <p:cNvPr id="167" name="Source: S. Tsujikawa, “Dark Energy and Modified Gravity&quot;"/>
          <p:cNvSpPr txBox="1"/>
          <p:nvPr/>
        </p:nvSpPr>
        <p:spPr>
          <a:xfrm>
            <a:off x="1686720" y="6466279"/>
            <a:ext cx="4734720"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tabLst>
                <a:tab pos="647700" algn="l"/>
                <a:tab pos="1308100" algn="l"/>
                <a:tab pos="1968500" algn="l"/>
                <a:tab pos="2616200" algn="l"/>
                <a:tab pos="3276600" algn="l"/>
                <a:tab pos="3937000" algn="l"/>
                <a:tab pos="4584700" algn="l"/>
              </a:tabLst>
              <a:defRPr sz="1300">
                <a:solidFill>
                  <a:srgbClr val="FFFB00"/>
                </a:solidFill>
              </a:defRPr>
            </a:pPr>
            <a:r>
              <a:rPr sz="1300" dirty="0">
                <a:solidFill>
                  <a:srgbClr val="FF0000"/>
                </a:solidFill>
              </a:rPr>
              <a:t>Source: S. </a:t>
            </a:r>
            <a:r>
              <a:rPr sz="1300" dirty="0" err="1">
                <a:solidFill>
                  <a:srgbClr val="FF0000"/>
                </a:solidFill>
              </a:rPr>
              <a:t>Tsujikawa</a:t>
            </a:r>
            <a:r>
              <a:rPr sz="1300" dirty="0">
                <a:solidFill>
                  <a:srgbClr val="FF0000"/>
                </a:solidFill>
              </a:rPr>
              <a:t>, “</a:t>
            </a:r>
            <a:r>
              <a:rPr sz="1300" b="1" dirty="0">
                <a:solidFill>
                  <a:srgbClr val="FF0000"/>
                </a:solidFill>
                <a:latin typeface="Times New Roman"/>
                <a:ea typeface="Times New Roman"/>
                <a:cs typeface="Times New Roman"/>
                <a:sym typeface="Times New Roman"/>
              </a:rPr>
              <a:t>Dark Energy and Modified Gravity"</a:t>
            </a:r>
          </a:p>
        </p:txBody>
      </p:sp>
      <p:sp>
        <p:nvSpPr>
          <p:cNvPr id="168" name="WMAP"/>
          <p:cNvSpPr txBox="1"/>
          <p:nvPr/>
        </p:nvSpPr>
        <p:spPr>
          <a:xfrm>
            <a:off x="7962239" y="5295437"/>
            <a:ext cx="842288"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 pos="1308100" algn="l"/>
                <a:tab pos="1968500" algn="l"/>
              </a:tabLst>
              <a:defRPr b="1">
                <a:solidFill>
                  <a:srgbClr val="FFFB00"/>
                </a:solidFill>
                <a:latin typeface="Times New Roman"/>
                <a:ea typeface="Times New Roman"/>
                <a:cs typeface="Times New Roman"/>
                <a:sym typeface="Times New Roman"/>
              </a:defRPr>
            </a:lvl1pPr>
          </a:lstStyle>
          <a:p>
            <a:r>
              <a:rPr dirty="0">
                <a:solidFill>
                  <a:srgbClr val="FF0000"/>
                </a:solidFill>
              </a:rPr>
              <a:t>WMAP</a:t>
            </a:r>
          </a:p>
        </p:txBody>
      </p:sp>
      <p:sp>
        <p:nvSpPr>
          <p:cNvPr id="169" name="ΩDE=0.685±0.013 (Planck)"/>
          <p:cNvSpPr txBox="1"/>
          <p:nvPr/>
        </p:nvSpPr>
        <p:spPr>
          <a:xfrm>
            <a:off x="7632481" y="6181741"/>
            <a:ext cx="4492801" cy="46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500"/>
            </a:pPr>
            <a:r>
              <a:rPr sz="2500" dirty="0"/>
              <a:t>Ω</a:t>
            </a:r>
            <a:r>
              <a:rPr sz="2500" baseline="-25000" dirty="0"/>
              <a:t>DE</a:t>
            </a:r>
            <a:r>
              <a:rPr sz="2500" dirty="0"/>
              <a:t>=0.685±0.013 (Planck)</a:t>
            </a:r>
          </a:p>
        </p:txBody>
      </p:sp>
      <p:sp>
        <p:nvSpPr>
          <p:cNvPr id="170" name="ΩDE=0.721±0.025 (WMAP)"/>
          <p:cNvSpPr txBox="1"/>
          <p:nvPr/>
        </p:nvSpPr>
        <p:spPr>
          <a:xfrm>
            <a:off x="7806912" y="4673326"/>
            <a:ext cx="4492801" cy="422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200">
                <a:solidFill>
                  <a:srgbClr val="C0504D"/>
                </a:solidFill>
              </a:defRPr>
            </a:pPr>
            <a:r>
              <a:rPr sz="2200" dirty="0"/>
              <a:t>Ω</a:t>
            </a:r>
            <a:r>
              <a:rPr sz="2200" baseline="-25000" dirty="0"/>
              <a:t>DE</a:t>
            </a:r>
            <a:r>
              <a:rPr sz="2200" dirty="0"/>
              <a:t>=0.721±0.025 (WMAP)</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oogle Shape;54;p13" descr="Google Shape;54;p13"/>
          <p:cNvPicPr>
            <a:picLocks noChangeAspect="1"/>
          </p:cNvPicPr>
          <p:nvPr/>
        </p:nvPicPr>
        <p:blipFill>
          <a:blip r:embed="rId2"/>
          <a:stretch>
            <a:fillRect/>
          </a:stretch>
        </p:blipFill>
        <p:spPr>
          <a:xfrm>
            <a:off x="1524000" y="857250"/>
            <a:ext cx="9144000" cy="5143500"/>
          </a:xfrm>
          <a:prstGeom prst="rect">
            <a:avLst/>
          </a:prstGeom>
          <a:ln w="12700">
            <a:miter lim="400000"/>
          </a:ln>
        </p:spPr>
      </p:pic>
      <p:sp>
        <p:nvSpPr>
          <p:cNvPr id="361" name="Google Shape;55;p13"/>
          <p:cNvSpPr/>
          <p:nvPr/>
        </p:nvSpPr>
        <p:spPr>
          <a:xfrm>
            <a:off x="1471449" y="858375"/>
            <a:ext cx="9241502" cy="5277600"/>
          </a:xfrm>
          <a:prstGeom prst="rect">
            <a:avLst/>
          </a:prstGeom>
          <a:solidFill>
            <a:srgbClr val="0982FF">
              <a:alpha val="53850"/>
            </a:srgbClr>
          </a:solidFill>
          <a:ln w="3175">
            <a:solidFill>
              <a:srgbClr val="595959"/>
            </a:solidFill>
          </a:ln>
        </p:spPr>
        <p:txBody>
          <a:bodyPr lIns="0" tIns="0" rIns="0" bIns="0" anchor="ctr"/>
          <a:lstStyle/>
          <a:p>
            <a:pPr defTabSz="1219200">
              <a:defRPr>
                <a:latin typeface="Arial"/>
                <a:ea typeface="Arial"/>
                <a:cs typeface="Arial"/>
                <a:sym typeface="Arial"/>
              </a:defRPr>
            </a:pPr>
            <a:endParaRPr/>
          </a:p>
        </p:txBody>
      </p:sp>
      <p:pic>
        <p:nvPicPr>
          <p:cNvPr id="362" name="Google Shape;56;p13" descr="Google Shape;56;p13"/>
          <p:cNvPicPr>
            <a:picLocks noChangeAspect="1"/>
          </p:cNvPicPr>
          <p:nvPr/>
        </p:nvPicPr>
        <p:blipFill>
          <a:blip r:embed="rId3"/>
          <a:stretch>
            <a:fillRect/>
          </a:stretch>
        </p:blipFill>
        <p:spPr>
          <a:xfrm>
            <a:off x="3183126" y="1259474"/>
            <a:ext cx="6216349" cy="4676852"/>
          </a:xfrm>
          <a:prstGeom prst="rect">
            <a:avLst/>
          </a:prstGeom>
          <a:ln w="12700">
            <a:miter lim="400000"/>
          </a:ln>
        </p:spPr>
      </p:pic>
      <p:pic>
        <p:nvPicPr>
          <p:cNvPr id="363" name="Google Shape;57;p13" descr="Google Shape;57;p13"/>
          <p:cNvPicPr>
            <a:picLocks noChangeAspect="1"/>
          </p:cNvPicPr>
          <p:nvPr/>
        </p:nvPicPr>
        <p:blipFill>
          <a:blip r:embed="rId4"/>
          <a:stretch>
            <a:fillRect/>
          </a:stretch>
        </p:blipFill>
        <p:spPr>
          <a:xfrm>
            <a:off x="5120049" y="3664900"/>
            <a:ext cx="251276" cy="164651"/>
          </a:xfrm>
          <a:prstGeom prst="rect">
            <a:avLst/>
          </a:prstGeom>
          <a:ln w="12700">
            <a:miter lim="400000"/>
          </a:ln>
        </p:spPr>
      </p:pic>
      <p:pic>
        <p:nvPicPr>
          <p:cNvPr id="364" name="Google Shape;58;p13" descr="Google Shape;58;p13"/>
          <p:cNvPicPr>
            <a:picLocks noChangeAspect="1"/>
          </p:cNvPicPr>
          <p:nvPr/>
        </p:nvPicPr>
        <p:blipFill>
          <a:blip r:embed="rId5"/>
          <a:stretch>
            <a:fillRect/>
          </a:stretch>
        </p:blipFill>
        <p:spPr>
          <a:xfrm>
            <a:off x="5954701" y="2326275"/>
            <a:ext cx="251275" cy="125626"/>
          </a:xfrm>
          <a:prstGeom prst="rect">
            <a:avLst/>
          </a:prstGeom>
          <a:ln w="12700">
            <a:miter lim="400000"/>
          </a:ln>
        </p:spPr>
      </p:pic>
      <p:pic>
        <p:nvPicPr>
          <p:cNvPr id="365" name="Google Shape;59;p13" descr="Google Shape;59;p13"/>
          <p:cNvPicPr>
            <a:picLocks noChangeAspect="1"/>
          </p:cNvPicPr>
          <p:nvPr/>
        </p:nvPicPr>
        <p:blipFill>
          <a:blip r:embed="rId6"/>
          <a:stretch>
            <a:fillRect/>
          </a:stretch>
        </p:blipFill>
        <p:spPr>
          <a:xfrm>
            <a:off x="6105262" y="2542101"/>
            <a:ext cx="188519" cy="125627"/>
          </a:xfrm>
          <a:prstGeom prst="rect">
            <a:avLst/>
          </a:prstGeom>
          <a:ln w="12700">
            <a:miter lim="400000"/>
          </a:ln>
        </p:spPr>
      </p:pic>
      <p:sp>
        <p:nvSpPr>
          <p:cNvPr id="366" name="Google Shape;60;p13"/>
          <p:cNvSpPr txBox="1"/>
          <p:nvPr/>
        </p:nvSpPr>
        <p:spPr>
          <a:xfrm>
            <a:off x="2272475" y="861376"/>
            <a:ext cx="7725000" cy="984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defTabSz="1219200">
              <a:defRPr sz="2400">
                <a:latin typeface="Arial"/>
                <a:ea typeface="Arial"/>
                <a:cs typeface="Arial"/>
                <a:sym typeface="Arial"/>
              </a:defRPr>
            </a:pPr>
            <a:r>
              <a:rPr sz="2400"/>
              <a:t>BINGO</a:t>
            </a:r>
            <a:r>
              <a:t> </a:t>
            </a:r>
          </a:p>
          <a:p>
            <a:pPr algn="ctr" defTabSz="1219200">
              <a:defRPr sz="2800"/>
            </a:pPr>
            <a:r>
              <a:rPr sz="2800"/>
              <a:t>BAOs from Integrated Neutral Gas  Observations</a:t>
            </a:r>
          </a:p>
        </p:txBody>
      </p:sp>
      <p:pic>
        <p:nvPicPr>
          <p:cNvPr id="367" name="Google Shape;61;p13" descr="Google Shape;61;p13"/>
          <p:cNvPicPr>
            <a:picLocks noChangeAspect="1"/>
          </p:cNvPicPr>
          <p:nvPr/>
        </p:nvPicPr>
        <p:blipFill>
          <a:blip r:embed="rId7"/>
          <a:stretch>
            <a:fillRect/>
          </a:stretch>
        </p:blipFill>
        <p:spPr>
          <a:xfrm>
            <a:off x="6466350" y="4073238"/>
            <a:ext cx="188527" cy="125738"/>
          </a:xfrm>
          <a:prstGeom prst="rect">
            <a:avLst/>
          </a:prstGeom>
          <a:ln w="12700">
            <a:miter lim="400000"/>
          </a:ln>
        </p:spPr>
      </p:pic>
      <p:pic>
        <p:nvPicPr>
          <p:cNvPr id="368" name="Google Shape;62;p13" descr="Google Shape;62;p13"/>
          <p:cNvPicPr>
            <a:picLocks noChangeAspect="1"/>
          </p:cNvPicPr>
          <p:nvPr/>
        </p:nvPicPr>
        <p:blipFill>
          <a:blip r:embed="rId8"/>
          <a:stretch>
            <a:fillRect/>
          </a:stretch>
        </p:blipFill>
        <p:spPr>
          <a:xfrm>
            <a:off x="7817250" y="2836715"/>
            <a:ext cx="251275" cy="167460"/>
          </a:xfrm>
          <a:prstGeom prst="rect">
            <a:avLst/>
          </a:prstGeom>
          <a:ln w="12700">
            <a:miter lim="400000"/>
          </a:ln>
        </p:spPr>
      </p:pic>
      <p:pic>
        <p:nvPicPr>
          <p:cNvPr id="369" name="Google Shape;63;p13" descr="Google Shape;63;p13"/>
          <p:cNvPicPr>
            <a:picLocks noChangeAspect="1"/>
          </p:cNvPicPr>
          <p:nvPr/>
        </p:nvPicPr>
        <p:blipFill>
          <a:blip r:embed="rId9"/>
          <a:stretch>
            <a:fillRect/>
          </a:stretch>
        </p:blipFill>
        <p:spPr>
          <a:xfrm>
            <a:off x="6266924" y="2465799"/>
            <a:ext cx="188526" cy="188526"/>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pic>
        <p:nvPicPr>
          <p:cNvPr id="437" name="image63.png" descr="image63.png"/>
          <p:cNvPicPr>
            <a:picLocks noChangeAspect="1"/>
          </p:cNvPicPr>
          <p:nvPr/>
        </p:nvPicPr>
        <p:blipFill>
          <a:blip r:embed="rId2"/>
          <a:stretch>
            <a:fillRect/>
          </a:stretch>
        </p:blipFill>
        <p:spPr>
          <a:xfrm>
            <a:off x="7348880" y="5340337"/>
            <a:ext cx="1690612" cy="1211455"/>
          </a:xfrm>
          <a:prstGeom prst="rect">
            <a:avLst/>
          </a:prstGeom>
          <a:ln w="12700">
            <a:miter lim="400000"/>
          </a:ln>
        </p:spPr>
      </p:pic>
      <p:sp>
        <p:nvSpPr>
          <p:cNvPr id="3" name="Título 2">
            <a:extLst>
              <a:ext uri="{FF2B5EF4-FFF2-40B4-BE49-F238E27FC236}">
                <a16:creationId xmlns:a16="http://schemas.microsoft.com/office/drawing/2014/main" id="{D47F0E59-9969-FB38-FBCC-3549FB995C07}"/>
              </a:ext>
            </a:extLst>
          </p:cNvPr>
          <p:cNvSpPr>
            <a:spLocks noGrp="1"/>
          </p:cNvSpPr>
          <p:nvPr>
            <p:ph type="title"/>
          </p:nvPr>
        </p:nvSpPr>
        <p:spPr/>
        <p:txBody>
          <a:bodyPr/>
          <a:lstStyle/>
          <a:p>
            <a:endParaRPr lang="pt-BR"/>
          </a:p>
        </p:txBody>
      </p:sp>
      <p:pic>
        <p:nvPicPr>
          <p:cNvPr id="5" name="Imagem 4" descr="Logotipo, nome da empresa&#10;&#10;Descrição gerada automaticamente">
            <a:extLst>
              <a:ext uri="{FF2B5EF4-FFF2-40B4-BE49-F238E27FC236}">
                <a16:creationId xmlns:a16="http://schemas.microsoft.com/office/drawing/2014/main" id="{051847EE-842E-BB14-23F2-FBDFB20C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4940490" y="136525"/>
            <a:ext cx="2620370" cy="1325563"/>
          </a:xfrm>
        </p:spPr>
        <p:txBody>
          <a:bodyPr/>
          <a:lstStyle/>
          <a:p>
            <a:r>
              <a:rPr lang="pt-BR" dirty="0" err="1">
                <a:solidFill>
                  <a:srgbClr val="FF0000"/>
                </a:solidFill>
                <a:latin typeface="Algerian" panose="04020705040A02060702" pitchFamily="82" charset="0"/>
              </a:rPr>
              <a:t>Support</a:t>
            </a:r>
            <a:endParaRPr lang="pt-BR"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47700" y="1600200"/>
            <a:ext cx="10706100" cy="4576763"/>
          </a:xfrm>
        </p:spPr>
        <p:txBody>
          <a:bodyPr>
            <a:normAutofit/>
          </a:bodyPr>
          <a:lstStyle/>
          <a:p>
            <a:r>
              <a:rPr lang="pt-BR" dirty="0">
                <a:solidFill>
                  <a:schemeClr val="accent6">
                    <a:lumMod val="50000"/>
                  </a:schemeClr>
                </a:solidFill>
              </a:rPr>
              <a:t>FAPESP (Fundação de Amparo à Pesquisa do Estado de São Paulo)</a:t>
            </a:r>
          </a:p>
          <a:p>
            <a:r>
              <a:rPr lang="pt-BR" dirty="0" err="1">
                <a:solidFill>
                  <a:schemeClr val="accent6">
                    <a:lumMod val="50000"/>
                  </a:schemeClr>
                </a:solidFill>
              </a:rPr>
              <a:t>Paraiba</a:t>
            </a:r>
            <a:r>
              <a:rPr lang="pt-BR" dirty="0">
                <a:solidFill>
                  <a:schemeClr val="accent6">
                    <a:lumMod val="50000"/>
                  </a:schemeClr>
                </a:solidFill>
              </a:rPr>
              <a:t> </a:t>
            </a:r>
            <a:r>
              <a:rPr lang="pt-BR" dirty="0" err="1">
                <a:solidFill>
                  <a:schemeClr val="accent6">
                    <a:lumMod val="50000"/>
                  </a:schemeClr>
                </a:solidFill>
              </a:rPr>
              <a:t>government</a:t>
            </a:r>
            <a:endParaRPr lang="pt-BR" dirty="0">
              <a:solidFill>
                <a:schemeClr val="accent6">
                  <a:lumMod val="50000"/>
                </a:schemeClr>
              </a:solidFill>
            </a:endParaRPr>
          </a:p>
          <a:p>
            <a:r>
              <a:rPr lang="pt-BR" dirty="0">
                <a:solidFill>
                  <a:schemeClr val="accent6">
                    <a:lumMod val="50000"/>
                  </a:schemeClr>
                </a:solidFill>
              </a:rPr>
              <a:t>FINEP (</a:t>
            </a:r>
            <a:r>
              <a:rPr lang="pt-BR" dirty="0" err="1">
                <a:solidFill>
                  <a:schemeClr val="accent6">
                    <a:lumMod val="50000"/>
                  </a:schemeClr>
                </a:solidFill>
              </a:rPr>
              <a:t>Projects</a:t>
            </a: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Studies</a:t>
            </a:r>
            <a:r>
              <a:rPr lang="pt-BR" dirty="0">
                <a:solidFill>
                  <a:schemeClr val="accent6">
                    <a:lumMod val="50000"/>
                  </a:schemeClr>
                </a:solidFill>
              </a:rPr>
              <a:t> </a:t>
            </a:r>
            <a:r>
              <a:rPr lang="pt-BR" dirty="0" err="1">
                <a:solidFill>
                  <a:schemeClr val="accent6">
                    <a:lumMod val="50000"/>
                  </a:schemeClr>
                </a:solidFill>
              </a:rPr>
              <a:t>financing</a:t>
            </a:r>
            <a:r>
              <a:rPr lang="pt-BR" dirty="0">
                <a:solidFill>
                  <a:schemeClr val="accent6">
                    <a:lumMod val="50000"/>
                  </a:schemeClr>
                </a:solidFill>
              </a:rPr>
              <a:t> – Federal </a:t>
            </a:r>
            <a:r>
              <a:rPr lang="pt-BR" dirty="0" err="1">
                <a:solidFill>
                  <a:schemeClr val="accent6">
                    <a:lumMod val="50000"/>
                  </a:schemeClr>
                </a:solidFill>
              </a:rPr>
              <a:t>Government</a:t>
            </a:r>
            <a:r>
              <a:rPr lang="pt-BR" dirty="0">
                <a:solidFill>
                  <a:schemeClr val="accent6">
                    <a:lumMod val="50000"/>
                  </a:schemeClr>
                </a:solidFill>
              </a:rPr>
              <a:t>)</a:t>
            </a:r>
          </a:p>
          <a:p>
            <a:r>
              <a:rPr lang="pt-BR" dirty="0" err="1">
                <a:solidFill>
                  <a:schemeClr val="accent6">
                    <a:lumMod val="50000"/>
                  </a:schemeClr>
                </a:solidFill>
              </a:rPr>
              <a:t>Ministry</a:t>
            </a:r>
            <a:r>
              <a:rPr lang="pt-BR" dirty="0">
                <a:solidFill>
                  <a:schemeClr val="accent6">
                    <a:lumMod val="50000"/>
                  </a:schemeClr>
                </a:solidFill>
              </a:rPr>
              <a:t> </a:t>
            </a:r>
            <a:r>
              <a:rPr lang="pt-BR" dirty="0" err="1">
                <a:solidFill>
                  <a:schemeClr val="accent6">
                    <a:lumMod val="50000"/>
                  </a:schemeClr>
                </a:solidFill>
              </a:rPr>
              <a:t>of</a:t>
            </a:r>
            <a:r>
              <a:rPr lang="pt-BR" dirty="0">
                <a:solidFill>
                  <a:schemeClr val="accent6">
                    <a:lumMod val="50000"/>
                  </a:schemeClr>
                </a:solidFill>
              </a:rPr>
              <a:t> Science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Tecnology</a:t>
            </a:r>
            <a:r>
              <a:rPr lang="pt-BR" dirty="0">
                <a:solidFill>
                  <a:schemeClr val="accent6">
                    <a:lumMod val="50000"/>
                  </a:schemeClr>
                </a:solidFill>
              </a:rPr>
              <a:t> (</a:t>
            </a:r>
            <a:r>
              <a:rPr lang="pt-BR" dirty="0" err="1">
                <a:solidFill>
                  <a:schemeClr val="accent6">
                    <a:lumMod val="50000"/>
                  </a:schemeClr>
                </a:solidFill>
              </a:rPr>
              <a:t>Brazil</a:t>
            </a:r>
            <a:r>
              <a:rPr lang="pt-BR" dirty="0">
                <a:solidFill>
                  <a:schemeClr val="accent6">
                    <a:lumMod val="50000"/>
                  </a:schemeClr>
                </a:solidFill>
              </a:rPr>
              <a:t>)</a:t>
            </a:r>
          </a:p>
          <a:p>
            <a:r>
              <a:rPr lang="en-US" b="0" i="0" dirty="0">
                <a:solidFill>
                  <a:srgbClr val="660066"/>
                </a:solidFill>
                <a:effectLst/>
                <a:latin typeface="Menlo"/>
              </a:rPr>
              <a:t>National Natural Science Foundation of China</a:t>
            </a:r>
            <a:endParaRPr lang="pt-BR" b="0" i="0" dirty="0">
              <a:solidFill>
                <a:schemeClr val="accent6">
                  <a:lumMod val="50000"/>
                </a:schemeClr>
              </a:solidFill>
              <a:effectLst/>
              <a:latin typeface="Menlo"/>
            </a:endParaRPr>
          </a:p>
          <a:p>
            <a:r>
              <a:rPr lang="pt-BR" dirty="0" err="1">
                <a:solidFill>
                  <a:schemeClr val="accent6">
                    <a:lumMod val="50000"/>
                  </a:schemeClr>
                </a:solidFill>
                <a:latin typeface="Menlo"/>
              </a:rPr>
              <a:t>YangZhou</a:t>
            </a:r>
            <a:r>
              <a:rPr lang="pt-BR" dirty="0">
                <a:solidFill>
                  <a:schemeClr val="accent6">
                    <a:lumMod val="50000"/>
                  </a:schemeClr>
                </a:solidFill>
                <a:latin typeface="Menlo"/>
              </a:rPr>
              <a:t> </a:t>
            </a:r>
            <a:r>
              <a:rPr lang="pt-BR" dirty="0" err="1">
                <a:solidFill>
                  <a:schemeClr val="accent6">
                    <a:lumMod val="50000"/>
                  </a:schemeClr>
                </a:solidFill>
                <a:latin typeface="Menlo"/>
              </a:rPr>
              <a:t>University</a:t>
            </a:r>
            <a:r>
              <a:rPr lang="pt-BR" dirty="0">
                <a:solidFill>
                  <a:schemeClr val="accent6">
                    <a:lumMod val="50000"/>
                  </a:schemeClr>
                </a:solidFill>
                <a:latin typeface="Menlo"/>
              </a:rPr>
              <a:t> (China)</a:t>
            </a:r>
          </a:p>
          <a:p>
            <a:r>
              <a:rPr lang="pt-BR" dirty="0">
                <a:solidFill>
                  <a:schemeClr val="accent6">
                    <a:lumMod val="50000"/>
                  </a:schemeClr>
                </a:solidFill>
                <a:latin typeface="Menlo"/>
              </a:rPr>
              <a:t>INPE (</a:t>
            </a:r>
            <a:r>
              <a:rPr lang="pt-BR" dirty="0" err="1">
                <a:solidFill>
                  <a:schemeClr val="accent6">
                    <a:lumMod val="50000"/>
                  </a:schemeClr>
                </a:solidFill>
                <a:latin typeface="Menlo"/>
              </a:rPr>
              <a:t>National</a:t>
            </a:r>
            <a:r>
              <a:rPr lang="pt-BR" dirty="0">
                <a:solidFill>
                  <a:schemeClr val="accent6">
                    <a:lumMod val="50000"/>
                  </a:schemeClr>
                </a:solidFill>
                <a:latin typeface="Menlo"/>
              </a:rPr>
              <a:t> </a:t>
            </a:r>
            <a:r>
              <a:rPr lang="pt-BR" dirty="0" err="1">
                <a:solidFill>
                  <a:schemeClr val="accent6">
                    <a:lumMod val="50000"/>
                  </a:schemeClr>
                </a:solidFill>
                <a:latin typeface="Menlo"/>
              </a:rPr>
              <a:t>Institute</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Space </a:t>
            </a:r>
            <a:r>
              <a:rPr lang="pt-BR" dirty="0" err="1">
                <a:solidFill>
                  <a:schemeClr val="accent6">
                    <a:lumMod val="50000"/>
                  </a:schemeClr>
                </a:solidFill>
                <a:latin typeface="Menlo"/>
              </a:rPr>
              <a:t>Research</a:t>
            </a:r>
            <a:r>
              <a:rPr lang="pt-BR" dirty="0">
                <a:solidFill>
                  <a:schemeClr val="accent6">
                    <a:lumMod val="50000"/>
                  </a:schemeClr>
                </a:solidFill>
                <a:latin typeface="Menlo"/>
              </a:rPr>
              <a:t>, </a:t>
            </a:r>
            <a:r>
              <a:rPr lang="pt-BR" dirty="0" err="1">
                <a:solidFill>
                  <a:schemeClr val="accent6">
                    <a:lumMod val="50000"/>
                  </a:schemeClr>
                </a:solidFill>
                <a:latin typeface="Menlo"/>
              </a:rPr>
              <a:t>Brazil</a:t>
            </a:r>
            <a:r>
              <a:rPr lang="pt-BR" dirty="0">
                <a:solidFill>
                  <a:schemeClr val="accent6">
                    <a:lumMod val="50000"/>
                  </a:schemeClr>
                </a:solidFill>
                <a:latin typeface="Menlo"/>
              </a:rPr>
              <a:t>)</a:t>
            </a:r>
          </a:p>
          <a:p>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São Paulo</a:t>
            </a:r>
          </a:p>
          <a:p>
            <a:r>
              <a:rPr lang="pt-BR" dirty="0">
                <a:solidFill>
                  <a:schemeClr val="accent6">
                    <a:lumMod val="50000"/>
                  </a:schemeClr>
                </a:solidFill>
                <a:latin typeface="Menlo"/>
              </a:rPr>
              <a:t>Federal </a:t>
            </a:r>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Campina Grande</a:t>
            </a:r>
            <a:endParaRPr lang="pt-BR" dirty="0">
              <a:solidFill>
                <a:schemeClr val="accent6">
                  <a:lumMod val="50000"/>
                </a:schemeClr>
              </a:solidFill>
            </a:endParaRPr>
          </a:p>
          <a:p>
            <a:endParaRPr lang="pt-BR" dirty="0">
              <a:solidFill>
                <a:schemeClr val="accent6">
                  <a:lumMod val="50000"/>
                </a:schemeClr>
              </a:solidFill>
            </a:endParaRPr>
          </a:p>
        </p:txBody>
      </p:sp>
    </p:spTree>
    <p:extLst>
      <p:ext uri="{BB962C8B-B14F-4D97-AF65-F5344CB8AC3E}">
        <p14:creationId xmlns:p14="http://schemas.microsoft.com/office/powerpoint/2010/main" val="198037159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629328" y="464408"/>
            <a:ext cx="4399872" cy="1642533"/>
          </a:xfrm>
        </p:spPr>
        <p:txBody>
          <a:bodyPr vert="horz" lIns="91440" tIns="45720" rIns="91440" bIns="45720" rtlCol="0" anchor="b">
            <a:normAutofit fontScale="90000"/>
          </a:bodyPr>
          <a:lstStyle/>
          <a:p>
            <a:r>
              <a:rPr lang="en-US" sz="4200" kern="1200" dirty="0">
                <a:solidFill>
                  <a:srgbClr val="FF0000"/>
                </a:solidFill>
                <a:latin typeface="Algerian" panose="04020705040A02060702" pitchFamily="82" charset="0"/>
              </a:rPr>
              <a:t>Main Collaborating Companies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29489" y="2741264"/>
            <a:ext cx="4404039" cy="3386399"/>
          </a:xfrm>
        </p:spPr>
        <p:txBody>
          <a:bodyPr vert="horz" lIns="91440" tIns="45720" rIns="91440" bIns="45720" rtlCol="0">
            <a:normAutofit/>
          </a:bodyPr>
          <a:lstStyle/>
          <a:p>
            <a:r>
              <a:rPr lang="en-US" sz="2200" dirty="0" err="1">
                <a:solidFill>
                  <a:schemeClr val="accent6">
                    <a:lumMod val="50000"/>
                  </a:schemeClr>
                </a:solidFill>
              </a:rPr>
              <a:t>Alltec</a:t>
            </a:r>
            <a:r>
              <a:rPr lang="en-US" sz="2200" dirty="0">
                <a:solidFill>
                  <a:schemeClr val="accent6">
                    <a:lumMod val="50000"/>
                  </a:schemeClr>
                </a:solidFill>
              </a:rPr>
              <a:t> (São Paulo): metallurgy/horns</a:t>
            </a:r>
          </a:p>
          <a:p>
            <a:r>
              <a:rPr lang="en-US" sz="2200" dirty="0">
                <a:solidFill>
                  <a:schemeClr val="accent6">
                    <a:lumMod val="50000"/>
                  </a:schemeClr>
                </a:solidFill>
              </a:rPr>
              <a:t>CETC 54 (China): metal structure</a:t>
            </a:r>
          </a:p>
          <a:p>
            <a:r>
              <a:rPr lang="en-US" sz="2200" dirty="0">
                <a:solidFill>
                  <a:schemeClr val="accent6">
                    <a:lumMod val="50000"/>
                  </a:schemeClr>
                </a:solidFill>
              </a:rPr>
              <a:t>IBRTEL (Paraiba): construction</a:t>
            </a:r>
          </a:p>
          <a:p>
            <a:r>
              <a:rPr lang="en-US" sz="2200" dirty="0">
                <a:solidFill>
                  <a:schemeClr val="accent6">
                    <a:lumMod val="50000"/>
                  </a:schemeClr>
                </a:solidFill>
              </a:rPr>
              <a:t>Ponto de </a:t>
            </a:r>
            <a:r>
              <a:rPr lang="en-US" sz="2200" dirty="0" err="1">
                <a:solidFill>
                  <a:schemeClr val="accent6">
                    <a:lumMod val="50000"/>
                  </a:schemeClr>
                </a:solidFill>
              </a:rPr>
              <a:t>Apoio</a:t>
            </a:r>
            <a:r>
              <a:rPr lang="en-US" sz="2200" dirty="0">
                <a:solidFill>
                  <a:schemeClr val="accent6">
                    <a:lumMod val="50000"/>
                  </a:schemeClr>
                </a:solidFill>
              </a:rPr>
              <a:t> and GTP (projects)</a:t>
            </a:r>
          </a:p>
          <a:p>
            <a:endParaRPr lang="en-US" sz="2200" dirty="0"/>
          </a:p>
          <a:p>
            <a:endParaRPr lang="en-US" sz="2200" dirty="0"/>
          </a:p>
        </p:txBody>
      </p:sp>
      <p:pic>
        <p:nvPicPr>
          <p:cNvPr id="9" name="Imagem 8">
            <a:extLst>
              <a:ext uri="{FF2B5EF4-FFF2-40B4-BE49-F238E27FC236}">
                <a16:creationId xmlns:a16="http://schemas.microsoft.com/office/drawing/2014/main" id="{5E5ADD8F-CFB3-5E09-F356-4F26A935816A}"/>
              </a:ext>
            </a:extLst>
          </p:cNvPr>
          <p:cNvPicPr>
            <a:picLocks noChangeAspect="1"/>
          </p:cNvPicPr>
          <p:nvPr/>
        </p:nvPicPr>
        <p:blipFill rotWithShape="1">
          <a:blip r:embed="rId2">
            <a:extLst>
              <a:ext uri="{28A0092B-C50C-407E-A947-70E740481C1C}">
                <a14:useLocalDpi xmlns:a14="http://schemas.microsoft.com/office/drawing/2010/main" val="0"/>
              </a:ext>
            </a:extLst>
          </a:blip>
          <a:srcRect r="-1" b="6859"/>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11" name="Imagem 10">
            <a:extLst>
              <a:ext uri="{FF2B5EF4-FFF2-40B4-BE49-F238E27FC236}">
                <a16:creationId xmlns:a16="http://schemas.microsoft.com/office/drawing/2014/main" id="{D97A9671-3F4E-B04C-FF47-13F6D5D18B45}"/>
              </a:ext>
            </a:extLst>
          </p:cNvPr>
          <p:cNvPicPr>
            <a:picLocks noChangeAspect="1"/>
          </p:cNvPicPr>
          <p:nvPr/>
        </p:nvPicPr>
        <p:blipFill rotWithShape="1">
          <a:blip r:embed="rId3">
            <a:extLst>
              <a:ext uri="{28A0092B-C50C-407E-A947-70E740481C1C}">
                <a14:useLocalDpi xmlns:a14="http://schemas.microsoft.com/office/drawing/2010/main" val="0"/>
              </a:ext>
            </a:extLst>
          </a:blip>
          <a:srcRect t="13922" b="25313"/>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7" name="Imagem 6" descr="Uma imagem contendo no interior, pessoa, homem, cozinha&#10;&#10;Descrição gerada automaticamente">
            <a:extLst>
              <a:ext uri="{FF2B5EF4-FFF2-40B4-BE49-F238E27FC236}">
                <a16:creationId xmlns:a16="http://schemas.microsoft.com/office/drawing/2014/main" id="{68FA6295-FD63-3196-3B7A-8FC307D307F6}"/>
              </a:ext>
            </a:extLst>
          </p:cNvPr>
          <p:cNvPicPr>
            <a:picLocks noChangeAspect="1"/>
          </p:cNvPicPr>
          <p:nvPr/>
        </p:nvPicPr>
        <p:blipFill rotWithShape="1">
          <a:blip r:embed="rId4">
            <a:extLst>
              <a:ext uri="{28A0092B-C50C-407E-A947-70E740481C1C}">
                <a14:useLocalDpi xmlns:a14="http://schemas.microsoft.com/office/drawing/2010/main" val="0"/>
              </a:ext>
            </a:extLst>
          </a:blip>
          <a:srcRect l="27147" r="4" b="4"/>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Imagem 4" descr="Uma imagem contendo no interior, pequeno, velho, quarto&#10;&#10;Descrição gerada automaticamente">
            <a:extLst>
              <a:ext uri="{FF2B5EF4-FFF2-40B4-BE49-F238E27FC236}">
                <a16:creationId xmlns:a16="http://schemas.microsoft.com/office/drawing/2014/main" id="{2DF6462E-1E54-AD37-BDC5-D3A785A5C1A5}"/>
              </a:ext>
            </a:extLst>
          </p:cNvPr>
          <p:cNvPicPr>
            <a:picLocks noChangeAspect="1"/>
          </p:cNvPicPr>
          <p:nvPr/>
        </p:nvPicPr>
        <p:blipFill rotWithShape="1">
          <a:blip r:embed="rId5">
            <a:extLst>
              <a:ext uri="{28A0092B-C50C-407E-A947-70E740481C1C}">
                <a14:useLocalDpi xmlns:a14="http://schemas.microsoft.com/office/drawing/2010/main" val="0"/>
              </a:ext>
            </a:extLst>
          </a:blip>
          <a:srcRect t="31881" r="4" b="2261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Tree>
    <p:extLst>
      <p:ext uri="{BB962C8B-B14F-4D97-AF65-F5344CB8AC3E}">
        <p14:creationId xmlns:p14="http://schemas.microsoft.com/office/powerpoint/2010/main" val="187341373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7745406" y="642594"/>
            <a:ext cx="4001834" cy="1702952"/>
          </a:xfrm>
        </p:spPr>
        <p:txBody>
          <a:bodyPr vert="horz" lIns="91440" tIns="45720" rIns="91440" bIns="45720" rtlCol="0" anchor="ctr">
            <a:normAutofit/>
          </a:bodyPr>
          <a:lstStyle/>
          <a:p>
            <a:r>
              <a:rPr lang="en-US" sz="3700" dirty="0">
                <a:solidFill>
                  <a:srgbClr val="FF0000"/>
                </a:solidFill>
                <a:latin typeface="Algerian" panose="04020705040A02060702" pitchFamily="82" charset="0"/>
              </a:rPr>
              <a:t>Main Collaborating Companies</a:t>
            </a:r>
          </a:p>
        </p:txBody>
      </p:sp>
      <p:sp>
        <p:nvSpPr>
          <p:cNvPr id="23" name="Rectangle 22">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27" name="Rectangle 26">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descr="Diagrama&#10;&#10;Descrição gerada automaticamente">
            <a:extLst>
              <a:ext uri="{FF2B5EF4-FFF2-40B4-BE49-F238E27FC236}">
                <a16:creationId xmlns:a16="http://schemas.microsoft.com/office/drawing/2014/main" id="{1E2BFACF-B70A-84CB-3E39-B987C5228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0" y="928660"/>
            <a:ext cx="3044697" cy="2709780"/>
          </a:xfrm>
          <a:prstGeom prst="rect">
            <a:avLst/>
          </a:prstGeom>
        </p:spPr>
      </p:pic>
      <p:sp>
        <p:nvSpPr>
          <p:cNvPr id="29" name="Rectangle 28">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1098DC0B-DF7D-0D62-B7E4-AC131C5A0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497" y="840808"/>
            <a:ext cx="2434338" cy="1752723"/>
          </a:xfrm>
          <a:prstGeom prst="rect">
            <a:avLst/>
          </a:prstGeom>
        </p:spPr>
      </p:pic>
      <p:sp>
        <p:nvSpPr>
          <p:cNvPr id="31" name="Rectangle 30">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descr="Diagrama, Texto, Desenho técnico&#10;&#10;Descrição gerada automaticamente">
            <a:extLst>
              <a:ext uri="{FF2B5EF4-FFF2-40B4-BE49-F238E27FC236}">
                <a16:creationId xmlns:a16="http://schemas.microsoft.com/office/drawing/2014/main" id="{131D861A-8906-259A-D087-E67D2556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14" y="4279769"/>
            <a:ext cx="2464388" cy="1762038"/>
          </a:xfrm>
          <a:prstGeom prst="rect">
            <a:avLst/>
          </a:prstGeom>
        </p:spPr>
      </p:pic>
      <p:sp>
        <p:nvSpPr>
          <p:cNvPr id="33" name="Rectangle 32">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WhatsApp Video 2022-08-10 at 14.54.00">
            <a:hlinkClick r:id="" action="ppaction://media"/>
            <a:extLst>
              <a:ext uri="{FF2B5EF4-FFF2-40B4-BE49-F238E27FC236}">
                <a16:creationId xmlns:a16="http://schemas.microsoft.com/office/drawing/2014/main" id="{83CE544D-0B4F-8703-39D8-962FE24634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683" y="3096468"/>
            <a:ext cx="1625965" cy="2956302"/>
          </a:xfrm>
          <a:prstGeom prst="rect">
            <a:avLst/>
          </a:prstGeom>
        </p:spPr>
      </p:pic>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8014995" y="2623457"/>
            <a:ext cx="3732245" cy="3589615"/>
          </a:xfrm>
        </p:spPr>
        <p:txBody>
          <a:bodyPr vert="horz" lIns="91440" tIns="45720" rIns="91440" bIns="45720" rtlCol="0">
            <a:normAutofit/>
          </a:bodyPr>
          <a:lstStyle/>
          <a:p>
            <a:r>
              <a:rPr lang="en-US" sz="1800" dirty="0" err="1">
                <a:solidFill>
                  <a:srgbClr val="FFFF00"/>
                </a:solidFill>
              </a:rPr>
              <a:t>Alltec</a:t>
            </a:r>
            <a:r>
              <a:rPr lang="en-US" sz="1800" dirty="0">
                <a:solidFill>
                  <a:srgbClr val="FFFF00"/>
                </a:solidFill>
              </a:rPr>
              <a:t> (São Paulo): metallurgy/horns</a:t>
            </a:r>
          </a:p>
          <a:p>
            <a:r>
              <a:rPr lang="en-US" sz="1800" dirty="0">
                <a:solidFill>
                  <a:srgbClr val="FFFF00"/>
                </a:solidFill>
              </a:rPr>
              <a:t>CETC 54 (China): metal structure</a:t>
            </a:r>
          </a:p>
          <a:p>
            <a:r>
              <a:rPr lang="en-US" sz="1800" dirty="0">
                <a:solidFill>
                  <a:srgbClr val="FFFF00"/>
                </a:solidFill>
              </a:rPr>
              <a:t>IBRTEL (Paraiba): construction</a:t>
            </a:r>
          </a:p>
          <a:p>
            <a:r>
              <a:rPr lang="en-US" sz="1800" dirty="0">
                <a:solidFill>
                  <a:srgbClr val="FFFF00"/>
                </a:solidFill>
              </a:rPr>
              <a:t>Ponto de </a:t>
            </a:r>
            <a:r>
              <a:rPr lang="en-US" sz="1800" dirty="0" err="1">
                <a:solidFill>
                  <a:srgbClr val="FFFF00"/>
                </a:solidFill>
              </a:rPr>
              <a:t>Apoio</a:t>
            </a:r>
            <a:r>
              <a:rPr lang="en-US" sz="1800" dirty="0">
                <a:solidFill>
                  <a:srgbClr val="FFFF00"/>
                </a:solidFill>
              </a:rPr>
              <a:t> and GTP (projects)</a:t>
            </a:r>
          </a:p>
          <a:p>
            <a:endParaRPr lang="en-US" sz="1800" dirty="0"/>
          </a:p>
          <a:p>
            <a:endParaRPr lang="en-US" sz="1800" dirty="0"/>
          </a:p>
        </p:txBody>
      </p:sp>
    </p:spTree>
    <p:extLst>
      <p:ext uri="{BB962C8B-B14F-4D97-AF65-F5344CB8AC3E}">
        <p14:creationId xmlns:p14="http://schemas.microsoft.com/office/powerpoint/2010/main" val="1321172103"/>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Visitem nossos sítios"/>
          <p:cNvSpPr txBox="1">
            <a:spLocks noGrp="1"/>
          </p:cNvSpPr>
          <p:nvPr>
            <p:ph type="title"/>
          </p:nvPr>
        </p:nvSpPr>
        <p:spPr>
          <a:xfrm>
            <a:off x="3378200" y="731836"/>
            <a:ext cx="5651500" cy="1325563"/>
          </a:xfrm>
          <a:prstGeom prst="rect">
            <a:avLst/>
          </a:prstGeom>
          <a:solidFill>
            <a:schemeClr val="accent5">
              <a:hueOff val="-82419"/>
              <a:satOff val="-9513"/>
              <a:lumOff val="-16343"/>
            </a:schemeClr>
          </a:solidFill>
        </p:spPr>
        <p:txBody>
          <a:bodyPr>
            <a:normAutofit/>
          </a:bodyPr>
          <a:lstStyle>
            <a:lvl1pPr algn="l">
              <a:defRPr sz="3600">
                <a:latin typeface="Lucida Calligraphy"/>
                <a:ea typeface="Lucida Calligraphy"/>
                <a:cs typeface="Lucida Calligraphy"/>
                <a:sym typeface="Lucida Calligraphy"/>
              </a:defRPr>
            </a:lvl1pPr>
          </a:lstStyle>
          <a:p>
            <a:r>
              <a:rPr sz="5400" dirty="0" err="1">
                <a:solidFill>
                  <a:srgbClr val="FF0000"/>
                </a:solidFill>
              </a:rPr>
              <a:t>Visi</a:t>
            </a:r>
            <a:r>
              <a:rPr lang="pt-BR" sz="5400" dirty="0">
                <a:solidFill>
                  <a:srgbClr val="FF0000"/>
                </a:solidFill>
              </a:rPr>
              <a:t>t </a:t>
            </a:r>
            <a:r>
              <a:rPr lang="pt-BR" sz="5400" dirty="0" err="1">
                <a:solidFill>
                  <a:srgbClr val="FF0000"/>
                </a:solidFill>
              </a:rPr>
              <a:t>our</a:t>
            </a:r>
            <a:r>
              <a:rPr sz="5400" dirty="0">
                <a:solidFill>
                  <a:srgbClr val="FF0000"/>
                </a:solidFill>
              </a:rPr>
              <a:t> s</a:t>
            </a:r>
            <a:r>
              <a:rPr lang="pt-BR" sz="5400" dirty="0" err="1">
                <a:solidFill>
                  <a:srgbClr val="FF0000"/>
                </a:solidFill>
              </a:rPr>
              <a:t>ites</a:t>
            </a:r>
            <a:endParaRPr sz="5400" dirty="0">
              <a:solidFill>
                <a:srgbClr val="FF0000"/>
              </a:solidFill>
            </a:endParaRPr>
          </a:p>
        </p:txBody>
      </p:sp>
      <p:sp>
        <p:nvSpPr>
          <p:cNvPr id="440" name="https://portal.if.usp.br/bingotelescope/…"/>
          <p:cNvSpPr txBox="1">
            <a:spLocks noGrp="1"/>
          </p:cNvSpPr>
          <p:nvPr>
            <p:ph type="body" idx="1"/>
          </p:nvPr>
        </p:nvSpPr>
        <p:spPr>
          <a:xfrm>
            <a:off x="1333500" y="3048000"/>
            <a:ext cx="9236227" cy="3078164"/>
          </a:xfrm>
          <a:prstGeom prst="rect">
            <a:avLst/>
          </a:prstGeom>
        </p:spPr>
        <p:txBody>
          <a:bodyPr>
            <a:normAutofit/>
          </a:bodyPr>
          <a:lstStyle/>
          <a:p>
            <a:pPr>
              <a:defRPr sz="2400">
                <a:solidFill>
                  <a:srgbClr val="FF40FF"/>
                </a:solidFill>
                <a:latin typeface="Lucida Grande"/>
                <a:ea typeface="Lucida Grande"/>
                <a:cs typeface="Lucida Grande"/>
                <a:sym typeface="Lucida Grande"/>
              </a:defRPr>
            </a:pPr>
            <a:r>
              <a:rPr sz="3200" dirty="0"/>
              <a:t>https://portal.if.usp.br/bingotelescope/</a:t>
            </a:r>
          </a:p>
          <a:p>
            <a:pPr>
              <a:defRPr sz="2400">
                <a:solidFill>
                  <a:srgbClr val="FF40FF"/>
                </a:solidFill>
                <a:latin typeface="Lucida Grande"/>
                <a:ea typeface="Lucida Grande"/>
                <a:cs typeface="Lucida Grande"/>
                <a:sym typeface="Lucida Grande"/>
              </a:defRPr>
            </a:pPr>
            <a:r>
              <a:rPr sz="3200" u="sng" dirty="0">
                <a:hlinkClick r:id="rId2"/>
              </a:rPr>
              <a:t>http://www.bingotelescope.org/en/</a:t>
            </a:r>
          </a:p>
          <a:p>
            <a:pPr>
              <a:defRPr sz="2400">
                <a:solidFill>
                  <a:srgbClr val="FF40FF"/>
                </a:solidFill>
                <a:latin typeface="Lucida Grande"/>
                <a:ea typeface="Lucida Grande"/>
                <a:cs typeface="Lucida Grande"/>
                <a:sym typeface="Lucida Grande"/>
              </a:defRPr>
            </a:pPr>
            <a:r>
              <a:rPr sz="3200" u="sng" dirty="0">
                <a:hlinkClick r:id="rId3"/>
              </a:rPr>
              <a:t>https://pt.wikipedia.org/wiki/BINGO_(</a:t>
            </a:r>
            <a:r>
              <a:rPr sz="3200" u="sng" dirty="0" err="1">
                <a:hlinkClick r:id="rId3"/>
              </a:rPr>
              <a:t>telescópio</a:t>
            </a:r>
            <a:r>
              <a:rPr sz="3200" u="sng" dirty="0">
                <a:hlinkClick r:id="rId3"/>
              </a:rPr>
              <a:t>)</a:t>
            </a:r>
          </a:p>
          <a:p>
            <a:pPr>
              <a:defRPr sz="2400">
                <a:solidFill>
                  <a:srgbClr val="FF40FF"/>
                </a:solidFill>
                <a:latin typeface="Lucida Grande"/>
                <a:ea typeface="Lucida Grande"/>
                <a:cs typeface="Lucida Grande"/>
                <a:sym typeface="Lucida Grande"/>
              </a:defRPr>
            </a:pPr>
            <a:r>
              <a:rPr sz="3200" dirty="0"/>
              <a:t>https://www.facebook.com/BINGOTelescopio/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is causing the acceleration?"/>
          <p:cNvSpPr txBox="1">
            <a:spLocks noGrp="1"/>
          </p:cNvSpPr>
          <p:nvPr>
            <p:ph type="title"/>
          </p:nvPr>
        </p:nvSpPr>
        <p:spPr>
          <a:xfrm>
            <a:off x="1524000" y="-86410"/>
            <a:ext cx="9341282" cy="1144923"/>
          </a:xfrm>
          <a:prstGeom prst="rect">
            <a:avLst/>
          </a:prstGeom>
        </p:spPr>
        <p:txBody>
          <a:bodyPr vert="horz" lIns="35175" tIns="35175" rIns="35175" bIns="35175" rtlCol="0" anchor="ctr">
            <a:normAutofit/>
          </a:bodyPr>
          <a:lstStyle>
            <a:lvl1pPr defTabSz="914305">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i="1">
                <a:solidFill>
                  <a:srgbClr val="008000"/>
                </a:solidFill>
                <a:latin typeface="Baskerville SemiBold"/>
                <a:ea typeface="Baskerville SemiBold"/>
                <a:cs typeface="Baskerville SemiBold"/>
                <a:sym typeface="Baskerville SemiBold"/>
              </a:defRPr>
            </a:lvl1pPr>
          </a:lstStyle>
          <a:p>
            <a:r>
              <a:rPr dirty="0"/>
              <a:t>What is causing the acceleration?</a:t>
            </a:r>
          </a:p>
        </p:txBody>
      </p:sp>
      <p:pic>
        <p:nvPicPr>
          <p:cNvPr id="174" name="image7.png" descr="image7.png"/>
          <p:cNvPicPr>
            <a:picLocks noChangeAspect="1"/>
          </p:cNvPicPr>
          <p:nvPr/>
        </p:nvPicPr>
        <p:blipFill>
          <a:blip r:embed="rId2"/>
          <a:stretch>
            <a:fillRect/>
          </a:stretch>
        </p:blipFill>
        <p:spPr>
          <a:xfrm>
            <a:off x="9149859" y="1333662"/>
            <a:ext cx="3017923" cy="870763"/>
          </a:xfrm>
          <a:prstGeom prst="rect">
            <a:avLst/>
          </a:prstGeom>
          <a:ln w="12700">
            <a:miter lim="400000"/>
          </a:ln>
          <a:effectLst>
            <a:outerShdw blurRad="63500" dist="50912" dir="2700000" rotWithShape="0">
              <a:srgbClr val="000000"/>
            </a:outerShdw>
          </a:effectLst>
        </p:spPr>
      </p:pic>
      <p:sp>
        <p:nvSpPr>
          <p:cNvPr id="176" name="Arrow"/>
          <p:cNvSpPr/>
          <p:nvPr/>
        </p:nvSpPr>
        <p:spPr>
          <a:xfrm rot="5400000">
            <a:off x="10250581" y="3099462"/>
            <a:ext cx="816481" cy="326915"/>
          </a:xfrm>
          <a:prstGeom prst="rightArrow">
            <a:avLst>
              <a:gd name="adj1" fmla="val 50000"/>
              <a:gd name="adj2" fmla="val 62445"/>
            </a:avLst>
          </a:prstGeom>
          <a:solidFill>
            <a:srgbClr val="FFFB00"/>
          </a:solidFill>
          <a:ln>
            <a:solidFill>
              <a:srgbClr val="0000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pic>
        <p:nvPicPr>
          <p:cNvPr id="177" name="image8.png" descr="image8.png"/>
          <p:cNvPicPr>
            <a:picLocks noChangeAspect="1"/>
          </p:cNvPicPr>
          <p:nvPr/>
        </p:nvPicPr>
        <p:blipFill>
          <a:blip r:embed="rId3"/>
          <a:stretch>
            <a:fillRect/>
          </a:stretch>
        </p:blipFill>
        <p:spPr>
          <a:xfrm>
            <a:off x="8826968" y="4321414"/>
            <a:ext cx="3336791" cy="1202924"/>
          </a:xfrm>
          <a:prstGeom prst="rect">
            <a:avLst/>
          </a:prstGeom>
          <a:ln w="12700">
            <a:miter lim="400000"/>
          </a:ln>
          <a:effectLst>
            <a:outerShdw blurRad="63500" dist="50912" dir="2700000" rotWithShape="0">
              <a:srgbClr val="000000"/>
            </a:outerShdw>
          </a:effectLst>
        </p:spPr>
      </p:pic>
      <p:pic>
        <p:nvPicPr>
          <p:cNvPr id="178" name="image9.png" descr="image9.png"/>
          <p:cNvPicPr>
            <a:picLocks noChangeAspect="1"/>
          </p:cNvPicPr>
          <p:nvPr/>
        </p:nvPicPr>
        <p:blipFill>
          <a:blip r:embed="rId4"/>
          <a:stretch>
            <a:fillRect/>
          </a:stretch>
        </p:blipFill>
        <p:spPr>
          <a:xfrm>
            <a:off x="0" y="716742"/>
            <a:ext cx="8623300" cy="6224381"/>
          </a:xfrm>
          <a:prstGeom prst="rect">
            <a:avLst/>
          </a:prstGeom>
          <a:ln w="12700">
            <a:miter lim="400000"/>
          </a:ln>
          <a:effectLst>
            <a:outerShdw blurRad="63500" dist="50912" dir="2700000" rotWithShape="0">
              <a:srgbClr val="000000"/>
            </a:outerShdw>
          </a:effectLst>
        </p:spPr>
      </p:pic>
      <p:sp>
        <p:nvSpPr>
          <p:cNvPr id="179" name="Source: de Rahm &amp; Tolley, 2008"/>
          <p:cNvSpPr txBox="1"/>
          <p:nvPr/>
        </p:nvSpPr>
        <p:spPr>
          <a:xfrm>
            <a:off x="0" y="6575569"/>
            <a:ext cx="2612161" cy="282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Lst>
              <a:defRPr sz="1300">
                <a:solidFill>
                  <a:srgbClr val="FFFFFF"/>
                </a:solidFill>
              </a:defRPr>
            </a:lvl1pPr>
          </a:lstStyle>
          <a:p>
            <a:r>
              <a:rPr dirty="0"/>
              <a:t>Source: de Rahm &amp; Tolley, 2008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Elcio Abdalla-Interacting Dark Energy"/>
          <p:cNvSpPr txBox="1"/>
          <p:nvPr/>
        </p:nvSpPr>
        <p:spPr>
          <a:xfrm>
            <a:off x="1981200" y="6303963"/>
            <a:ext cx="213360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406085">
              <a:defRPr sz="1200">
                <a:solidFill>
                  <a:srgbClr val="888888"/>
                </a:solidFill>
                <a:latin typeface="Times New Roman"/>
                <a:ea typeface="Times New Roman"/>
                <a:cs typeface="Times New Roman"/>
                <a:sym typeface="Times New Roman"/>
              </a:defRPr>
            </a:pPr>
            <a:r>
              <a:rPr sz="1200"/>
              <a:t>Elcio Abdalla</a:t>
            </a:r>
            <a:r>
              <a:rPr sz="1200" i="1"/>
              <a:t>-Interacting Dark Energy</a:t>
            </a:r>
          </a:p>
        </p:txBody>
      </p:sp>
      <p:pic>
        <p:nvPicPr>
          <p:cNvPr id="182" name="image10.png" descr="image10.png"/>
          <p:cNvPicPr>
            <a:picLocks noChangeAspect="1"/>
          </p:cNvPicPr>
          <p:nvPr/>
        </p:nvPicPr>
        <p:blipFill>
          <a:blip r:embed="rId2"/>
          <a:stretch>
            <a:fillRect/>
          </a:stretch>
        </p:blipFill>
        <p:spPr>
          <a:xfrm>
            <a:off x="8653694" y="77858"/>
            <a:ext cx="3339088" cy="2226292"/>
          </a:xfrm>
          <a:prstGeom prst="rect">
            <a:avLst/>
          </a:prstGeom>
          <a:ln w="12700">
            <a:miter lim="400000"/>
          </a:ln>
          <a:effectLst>
            <a:outerShdw blurRad="63500" dist="50912" dir="2700000" rotWithShape="0">
              <a:srgbClr val="000000"/>
            </a:outerShdw>
          </a:effectLst>
        </p:spPr>
      </p:pic>
      <p:pic>
        <p:nvPicPr>
          <p:cNvPr id="183" name="image11.png" descr="image11.png"/>
          <p:cNvPicPr>
            <a:picLocks noChangeAspect="1"/>
          </p:cNvPicPr>
          <p:nvPr/>
        </p:nvPicPr>
        <p:blipFill>
          <a:blip r:embed="rId3"/>
          <a:stretch>
            <a:fillRect/>
          </a:stretch>
        </p:blipFill>
        <p:spPr>
          <a:xfrm>
            <a:off x="5058481" y="1865182"/>
            <a:ext cx="2449441" cy="1931174"/>
          </a:xfrm>
          <a:prstGeom prst="rect">
            <a:avLst/>
          </a:prstGeom>
          <a:ln w="12700">
            <a:miter lim="400000"/>
          </a:ln>
          <a:effectLst>
            <a:outerShdw blurRad="63500" dist="50912" dir="2700000" rotWithShape="0">
              <a:srgbClr val="000000"/>
            </a:outerShdw>
          </a:effectLst>
        </p:spPr>
      </p:pic>
      <p:pic>
        <p:nvPicPr>
          <p:cNvPr id="184" name="image12.png" descr="image12.png"/>
          <p:cNvPicPr>
            <a:picLocks noChangeAspect="1"/>
          </p:cNvPicPr>
          <p:nvPr/>
        </p:nvPicPr>
        <p:blipFill>
          <a:blip r:embed="rId4"/>
          <a:stretch>
            <a:fillRect/>
          </a:stretch>
        </p:blipFill>
        <p:spPr>
          <a:xfrm>
            <a:off x="9308038" y="2470815"/>
            <a:ext cx="2030399" cy="1952331"/>
          </a:xfrm>
          <a:prstGeom prst="rect">
            <a:avLst/>
          </a:prstGeom>
          <a:ln w="12700">
            <a:miter lim="400000"/>
          </a:ln>
          <a:effectLst>
            <a:outerShdw blurRad="63500" dist="50912" dir="2700000" rotWithShape="0">
              <a:srgbClr val="000000"/>
            </a:outerShdw>
          </a:effectLst>
        </p:spPr>
      </p:pic>
      <p:pic>
        <p:nvPicPr>
          <p:cNvPr id="185" name="image13.png" descr="image13.png"/>
          <p:cNvPicPr>
            <a:picLocks noChangeAspect="1"/>
          </p:cNvPicPr>
          <p:nvPr/>
        </p:nvPicPr>
        <p:blipFill>
          <a:blip r:embed="rId5"/>
          <a:stretch>
            <a:fillRect/>
          </a:stretch>
        </p:blipFill>
        <p:spPr>
          <a:xfrm>
            <a:off x="5086351" y="3933053"/>
            <a:ext cx="2782292" cy="2272473"/>
          </a:xfrm>
          <a:prstGeom prst="rect">
            <a:avLst/>
          </a:prstGeom>
          <a:ln w="12700">
            <a:miter lim="400000"/>
          </a:ln>
          <a:effectLst>
            <a:outerShdw blurRad="63500" dist="50912" dir="2700000" rotWithShape="0">
              <a:srgbClr val="000000"/>
            </a:outerShdw>
          </a:effectLst>
        </p:spPr>
      </p:pic>
      <p:pic>
        <p:nvPicPr>
          <p:cNvPr id="186" name="image14.png" descr="image14.png"/>
          <p:cNvPicPr>
            <a:picLocks noChangeAspect="1"/>
          </p:cNvPicPr>
          <p:nvPr/>
        </p:nvPicPr>
        <p:blipFill>
          <a:blip r:embed="rId6"/>
          <a:stretch>
            <a:fillRect/>
          </a:stretch>
        </p:blipFill>
        <p:spPr>
          <a:xfrm>
            <a:off x="8653695" y="4551419"/>
            <a:ext cx="3339087" cy="2306581"/>
          </a:xfrm>
          <a:prstGeom prst="rect">
            <a:avLst/>
          </a:prstGeom>
          <a:ln w="12700">
            <a:miter lim="400000"/>
          </a:ln>
          <a:effectLst>
            <a:outerShdw blurRad="63500" dist="50912" dir="2700000" rotWithShape="0">
              <a:srgbClr val="000000"/>
            </a:outerShdw>
          </a:effectLst>
        </p:spPr>
      </p:pic>
      <p:sp>
        <p:nvSpPr>
          <p:cNvPr id="187" name="Evidences for Dark Matter…"/>
          <p:cNvSpPr txBox="1"/>
          <p:nvPr/>
        </p:nvSpPr>
        <p:spPr>
          <a:xfrm>
            <a:off x="0" y="1191004"/>
            <a:ext cx="7868642" cy="5803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Lst>
              <a:defRPr sz="2900" u="sng">
                <a:solidFill>
                  <a:srgbClr val="008000"/>
                </a:solidFill>
              </a:defRPr>
            </a:pPr>
            <a:r>
              <a:rPr sz="2900" dirty="0">
                <a:solidFill>
                  <a:srgbClr val="002060"/>
                </a:solidFill>
              </a:rPr>
              <a:t>Evidences for Dark Matter</a:t>
            </a:r>
          </a:p>
          <a:p>
            <a:pPr algn="ctr">
              <a:lnSpc>
                <a:spcPct val="140000"/>
              </a:lnSpc>
              <a:tabLst>
                <a:tab pos="647700" algn="l"/>
                <a:tab pos="1308100" algn="l"/>
                <a:tab pos="1968500" algn="l"/>
                <a:tab pos="2616200" algn="l"/>
                <a:tab pos="3276600" algn="l"/>
                <a:tab pos="3937000" algn="l"/>
                <a:tab pos="4584700" algn="l"/>
                <a:tab pos="5245100" algn="l"/>
              </a:tabLst>
              <a:defRPr sz="2200" u="sng">
                <a:solidFill>
                  <a:srgbClr val="008000"/>
                </a:solidFill>
              </a:defRPr>
            </a:pPr>
            <a:endParaRPr sz="22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Huge amount of evidences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indicating that dark matter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exists. One of the biggest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unsolved, but very well measured,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problems in physics.</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Observations indicate that DM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interacts mainly gravitationally.</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So far, we have no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(non-contradictory) observations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that DM was detected by any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non-gravitational mechanism.</a:t>
            </a:r>
          </a:p>
        </p:txBody>
      </p:sp>
      <p:sp>
        <p:nvSpPr>
          <p:cNvPr id="188" name="What is Dark Matter?"/>
          <p:cNvSpPr txBox="1"/>
          <p:nvPr/>
        </p:nvSpPr>
        <p:spPr>
          <a:xfrm>
            <a:off x="1981920" y="244523"/>
            <a:ext cx="8228160"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FF2600"/>
                </a:solidFill>
                <a:latin typeface="Baskerville SemiBold"/>
                <a:ea typeface="Baskerville SemiBold"/>
                <a:cs typeface="Baskerville SemiBold"/>
                <a:sym typeface="Baskerville SemiBold"/>
              </a:defRPr>
            </a:lvl1pPr>
          </a:lstStyle>
          <a:p>
            <a:r>
              <a:t>What is Dark Matter?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andidates…"/>
          <p:cNvSpPr txBox="1"/>
          <p:nvPr/>
        </p:nvSpPr>
        <p:spPr>
          <a:xfrm>
            <a:off x="1047750" y="102297"/>
            <a:ext cx="10547350" cy="6653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a:solidFill>
                  <a:srgbClr val="011890"/>
                </a:solidFill>
                <a:latin typeface="Baskerville SemiBold"/>
                <a:ea typeface="Baskerville SemiBold"/>
                <a:cs typeface="Baskerville SemiBold"/>
                <a:sym typeface="Baskerville SemiBold"/>
              </a:defRPr>
            </a:pPr>
            <a:r>
              <a:rPr sz="2900" dirty="0"/>
              <a:t>Candidates</a:t>
            </a:r>
          </a:p>
          <a:p>
            <a:pPr marL="194403" lvl="1" indent="1440" algn="just">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endParaRPr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Neutralinos (</a:t>
            </a:r>
            <a:r>
              <a:rPr sz="2000" dirty="0" err="1"/>
              <a:t>higgsino</a:t>
            </a:r>
            <a:r>
              <a:rPr sz="2000" dirty="0"/>
              <a:t>, bins, winos, </a:t>
            </a:r>
            <a:r>
              <a:rPr sz="2000" dirty="0" err="1"/>
              <a:t>singlinos</a:t>
            </a:r>
            <a:r>
              <a:rPr sz="2000" dirty="0"/>
              <a:t>)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Axinos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Gravitinos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Sneutrinos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Axions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Sterile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4th generation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photons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gravitons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Brane world dark matter/D-matter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Little </a:t>
            </a:r>
            <a:r>
              <a:rPr sz="2000" dirty="0" err="1"/>
              <a:t>higgs</a:t>
            </a:r>
            <a:r>
              <a:rPr sz="2000" dirty="0"/>
              <a:t>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Light scalars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Superheavy states (</a:t>
            </a:r>
            <a:r>
              <a:rPr sz="2000" dirty="0" err="1"/>
              <a:t>ie</a:t>
            </a:r>
            <a:r>
              <a:rPr sz="2000" dirty="0"/>
              <a:t>. “WIMPzillas”)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Self-interacting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Super-WIMPs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Asymmetric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Q-balls (and other topological states)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CHAMPs (charged massive particles)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Cryptons, … </a:t>
            </a:r>
          </a:p>
        </p:txBody>
      </p:sp>
      <p:sp>
        <p:nvSpPr>
          <p:cNvPr id="192" name="Line"/>
          <p:cNvSpPr/>
          <p:nvPr/>
        </p:nvSpPr>
        <p:spPr>
          <a:xfrm>
            <a:off x="5465273" y="1681219"/>
            <a:ext cx="231514" cy="399351"/>
          </a:xfrm>
          <a:custGeom>
            <a:avLst/>
            <a:gdLst/>
            <a:ahLst/>
            <a:cxnLst>
              <a:cxn ang="0">
                <a:pos x="wd2" y="hd2"/>
              </a:cxn>
              <a:cxn ang="5400000">
                <a:pos x="wd2" y="hd2"/>
              </a:cxn>
              <a:cxn ang="10800000">
                <a:pos x="wd2" y="hd2"/>
              </a:cxn>
              <a:cxn ang="16200000">
                <a:pos x="wd2" y="hd2"/>
              </a:cxn>
            </a:cxnLst>
            <a:rect l="0" t="0" r="r" b="b"/>
            <a:pathLst>
              <a:path w="21600" h="19914" extrusionOk="0">
                <a:moveTo>
                  <a:pt x="0" y="19693"/>
                </a:moveTo>
                <a:cubicBezTo>
                  <a:pt x="18828" y="21600"/>
                  <a:pt x="9140" y="10678"/>
                  <a:pt x="8652" y="6374"/>
                </a:cubicBezTo>
                <a:lnTo>
                  <a:pt x="10815" y="587"/>
                </a:lnTo>
                <a:lnTo>
                  <a:pt x="21600" y="0"/>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sp>
        <p:nvSpPr>
          <p:cNvPr id="193" name="Line"/>
          <p:cNvSpPr/>
          <p:nvPr/>
        </p:nvSpPr>
        <p:spPr>
          <a:xfrm>
            <a:off x="5473609" y="1076113"/>
            <a:ext cx="260315" cy="559860"/>
          </a:xfrm>
          <a:custGeom>
            <a:avLst/>
            <a:gdLst/>
            <a:ahLst/>
            <a:cxnLst>
              <a:cxn ang="0">
                <a:pos x="wd2" y="hd2"/>
              </a:cxn>
              <a:cxn ang="5400000">
                <a:pos x="wd2" y="hd2"/>
              </a:cxn>
              <a:cxn ang="10800000">
                <a:pos x="wd2" y="hd2"/>
              </a:cxn>
              <a:cxn ang="16200000">
                <a:pos x="wd2" y="hd2"/>
              </a:cxn>
            </a:cxnLst>
            <a:rect l="0" t="0" r="r" b="b"/>
            <a:pathLst>
              <a:path w="21600" h="18965" extrusionOk="0">
                <a:moveTo>
                  <a:pt x="0" y="0"/>
                </a:moveTo>
                <a:cubicBezTo>
                  <a:pt x="16707" y="1295"/>
                  <a:pt x="10516" y="21600"/>
                  <a:pt x="10084" y="18677"/>
                </a:cubicBezTo>
                <a:lnTo>
                  <a:pt x="12003" y="14747"/>
                </a:lnTo>
                <a:lnTo>
                  <a:pt x="21600" y="14348"/>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grpSp>
        <p:nvGrpSpPr>
          <p:cNvPr id="196" name="Group"/>
          <p:cNvGrpSpPr/>
          <p:nvPr/>
        </p:nvGrpSpPr>
        <p:grpSpPr>
          <a:xfrm>
            <a:off x="7096688" y="1308216"/>
            <a:ext cx="2543081" cy="607686"/>
            <a:chOff x="-1" y="0"/>
            <a:chExt cx="1959842" cy="425838"/>
          </a:xfrm>
        </p:grpSpPr>
        <p:sp>
          <p:nvSpPr>
            <p:cNvPr id="194" name="Rectangle"/>
            <p:cNvSpPr/>
            <p:nvPr/>
          </p:nvSpPr>
          <p:spPr>
            <a:xfrm>
              <a:off x="0" y="0"/>
              <a:ext cx="1959841" cy="347077"/>
            </a:xfrm>
            <a:prstGeom prst="rect">
              <a:avLst/>
            </a:prstGeom>
            <a:noFill/>
            <a:ln w="36000" cap="flat">
              <a:solidFill>
                <a:srgbClr val="FFFB0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Lst>
                <a:defRPr>
                  <a:solidFill>
                    <a:srgbClr val="FFFB00"/>
                  </a:solidFill>
                  <a:latin typeface="Arial"/>
                  <a:ea typeface="Arial"/>
                  <a:cs typeface="Arial"/>
                  <a:sym typeface="Arial"/>
                </a:defRPr>
              </a:pPr>
              <a:endParaRPr/>
            </a:p>
          </p:txBody>
        </p:sp>
        <p:sp>
          <p:nvSpPr>
            <p:cNvPr id="195" name="Supersymetric"/>
            <p:cNvSpPr txBox="1"/>
            <p:nvPr/>
          </p:nvSpPr>
          <p:spPr>
            <a:xfrm>
              <a:off x="-1" y="33515"/>
              <a:ext cx="195984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Lst>
                <a:defRPr>
                  <a:solidFill>
                    <a:srgbClr val="FFFB00"/>
                  </a:solidFill>
                  <a:latin typeface="Arial"/>
                  <a:ea typeface="Arial"/>
                  <a:cs typeface="Arial"/>
                  <a:sym typeface="Arial"/>
                </a:defRPr>
              </a:lvl1pPr>
            </a:lstStyle>
            <a:p>
              <a:r>
                <a:rPr dirty="0" err="1"/>
                <a:t>Supersymetric</a:t>
              </a:r>
              <a:endParaRPr dirty="0"/>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DM Interaction"/>
          <p:cNvSpPr txBox="1">
            <a:spLocks noGrp="1"/>
          </p:cNvSpPr>
          <p:nvPr>
            <p:ph type="title"/>
          </p:nvPr>
        </p:nvSpPr>
        <p:spPr>
          <a:xfrm>
            <a:off x="4429341" y="161945"/>
            <a:ext cx="3987080" cy="1039393"/>
          </a:xfrm>
          <a:prstGeom prst="rect">
            <a:avLst/>
          </a:prstGeom>
        </p:spPr>
        <p:txBody>
          <a:bodyP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u="sng">
                <a:solidFill>
                  <a:srgbClr val="FF2600"/>
                </a:solidFill>
                <a:latin typeface="Baskerville SemiBold"/>
                <a:ea typeface="Baskerville SemiBold"/>
                <a:cs typeface="Baskerville SemiBold"/>
                <a:sym typeface="Baskerville SemiBold"/>
              </a:defRPr>
            </a:lvl1pPr>
          </a:lstStyle>
          <a:p>
            <a:r>
              <a:rPr sz="3600" dirty="0"/>
              <a:t>DE/DM Interaction</a:t>
            </a:r>
          </a:p>
        </p:txBody>
      </p:sp>
      <p:sp>
        <p:nvSpPr>
          <p:cNvPr id="200" name="Each component is not conserved alone anymore. Cosmological equations:"/>
          <p:cNvSpPr txBox="1"/>
          <p:nvPr/>
        </p:nvSpPr>
        <p:spPr>
          <a:xfrm>
            <a:off x="1157609" y="1201338"/>
            <a:ext cx="5747910" cy="1652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u="sng">
                <a:solidFill>
                  <a:srgbClr val="FFFFFF"/>
                </a:solidFill>
              </a:defRPr>
            </a:pPr>
            <a:endParaRPr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Each component is not conserved alone anymore.</a:t>
            </a:r>
            <a:endParaRPr lang="pt-BR" sz="28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 Cosmological equations:</a:t>
            </a:r>
          </a:p>
        </p:txBody>
      </p:sp>
      <p:pic>
        <p:nvPicPr>
          <p:cNvPr id="201" name="image15.png" descr="image15.png"/>
          <p:cNvPicPr>
            <a:picLocks noChangeAspect="1"/>
          </p:cNvPicPr>
          <p:nvPr/>
        </p:nvPicPr>
        <p:blipFill>
          <a:blip r:embed="rId2"/>
          <a:stretch>
            <a:fillRect/>
          </a:stretch>
        </p:blipFill>
        <p:spPr>
          <a:xfrm>
            <a:off x="7296123" y="1013498"/>
            <a:ext cx="3219808" cy="1315832"/>
          </a:xfrm>
          <a:prstGeom prst="rect">
            <a:avLst/>
          </a:prstGeom>
          <a:ln w="12700">
            <a:miter lim="400000"/>
          </a:ln>
          <a:effectLst>
            <a:outerShdw blurRad="63500" dist="50912" dir="2700000" rotWithShape="0">
              <a:srgbClr val="000000"/>
            </a:outerShdw>
          </a:effectLst>
        </p:spPr>
      </p:pic>
      <p:sp>
        <p:nvSpPr>
          <p:cNvPr id="202" name="Many many models in the literature:…"/>
          <p:cNvSpPr txBox="1"/>
          <p:nvPr/>
        </p:nvSpPr>
        <p:spPr>
          <a:xfrm>
            <a:off x="1264797" y="2944917"/>
            <a:ext cx="8945283" cy="1621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u="sng">
                <a:solidFill>
                  <a:srgbClr val="FFFFFF"/>
                </a:solidFill>
              </a:defRPr>
            </a:pPr>
            <a:endParaRPr sz="20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FF2600"/>
                </a:solidFill>
              </a:defRPr>
            </a:pPr>
            <a:r>
              <a:rPr sz="2000" dirty="0"/>
              <a:t>Many </a:t>
            </a:r>
            <a:r>
              <a:rPr sz="2000" dirty="0" err="1"/>
              <a:t>many</a:t>
            </a:r>
            <a:r>
              <a:rPr sz="2000" dirty="0"/>
              <a:t> </a:t>
            </a:r>
            <a:r>
              <a:rPr sz="2000" dirty="0">
                <a:solidFill>
                  <a:srgbClr val="011890"/>
                </a:solidFill>
              </a:rPr>
              <a:t>models in the literature:</a:t>
            </a:r>
          </a:p>
          <a:p>
            <a:pPr marL="390245" lvl="1" indent="-194402">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011890"/>
                </a:solidFill>
              </a:defRPr>
            </a:pPr>
            <a:r>
              <a:rPr sz="2000" dirty="0"/>
              <a:t>Phenomenological (For a classiﬁcation see Koyama, </a:t>
            </a:r>
            <a:r>
              <a:rPr sz="2000" dirty="0" err="1"/>
              <a:t>Maartens</a:t>
            </a:r>
            <a:r>
              <a:rPr sz="2000" dirty="0"/>
              <a:t>, Song, 0907.2126; see also Wang, Abdalla, Atrio </a:t>
            </a:r>
            <a:r>
              <a:rPr sz="2000" dirty="0" err="1"/>
              <a:t>Barandela</a:t>
            </a:r>
            <a:r>
              <a:rPr sz="2000" dirty="0"/>
              <a:t>, </a:t>
            </a:r>
            <a:r>
              <a:rPr sz="2000" dirty="0" err="1"/>
              <a:t>Pavon</a:t>
            </a:r>
            <a:r>
              <a:rPr sz="2000" dirty="0"/>
              <a:t> Rep. Prog. Phys. 2016</a:t>
            </a:r>
            <a:r>
              <a:rPr sz="2000" dirty="0">
                <a:solidFill>
                  <a:srgbClr val="0432FF"/>
                </a:solidFill>
              </a:rPr>
              <a:t>)</a:t>
            </a:r>
            <a:endParaRPr sz="2000" dirty="0">
              <a:solidFill>
                <a:srgbClr val="FFFFFF"/>
              </a:solidFill>
            </a:endParaRPr>
          </a:p>
          <a:p>
            <a:pPr marL="194403" lvl="3" indent="393126">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1500">
                <a:solidFill>
                  <a:srgbClr val="011890"/>
                </a:solidFill>
              </a:defRPr>
            </a:pPr>
            <a:r>
              <a:rPr sz="2000" dirty="0"/>
              <a:t>- Interaction depending on DM or DE</a:t>
            </a:r>
          </a:p>
        </p:txBody>
      </p:sp>
      <p:grpSp>
        <p:nvGrpSpPr>
          <p:cNvPr id="205" name="Group"/>
          <p:cNvGrpSpPr/>
          <p:nvPr/>
        </p:nvGrpSpPr>
        <p:grpSpPr>
          <a:xfrm>
            <a:off x="2667360" y="4735217"/>
            <a:ext cx="2776323" cy="392324"/>
            <a:chOff x="0" y="0"/>
            <a:chExt cx="2776321" cy="392323"/>
          </a:xfrm>
        </p:grpSpPr>
        <p:sp>
          <p:nvSpPr>
            <p:cNvPr id="203"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4" name="Constant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rPr dirty="0"/>
                <a:t>Constant coupling</a:t>
              </a:r>
            </a:p>
          </p:txBody>
        </p:sp>
      </p:grpSp>
      <p:grpSp>
        <p:nvGrpSpPr>
          <p:cNvPr id="208" name="Group"/>
          <p:cNvGrpSpPr/>
          <p:nvPr/>
        </p:nvGrpSpPr>
        <p:grpSpPr>
          <a:xfrm>
            <a:off x="6373919" y="4752499"/>
            <a:ext cx="2776322" cy="392324"/>
            <a:chOff x="0" y="0"/>
            <a:chExt cx="2776321" cy="392323"/>
          </a:xfrm>
        </p:grpSpPr>
        <p:sp>
          <p:nvSpPr>
            <p:cNvPr id="206"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7" name="Time varying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t>Time varying coupling</a:t>
              </a:r>
            </a:p>
          </p:txBody>
        </p:sp>
      </p:grpSp>
      <p:sp>
        <p:nvSpPr>
          <p:cNvPr id="209" name="Line"/>
          <p:cNvSpPr/>
          <p:nvPr/>
        </p:nvSpPr>
        <p:spPr>
          <a:xfrm>
            <a:off x="7826882" y="5224869"/>
            <a:ext cx="1441" cy="326916"/>
          </a:xfrm>
          <a:prstGeom prst="line">
            <a:avLst/>
          </a:prstGeom>
          <a:ln>
            <a:solidFill>
              <a:srgbClr val="FFFFFF"/>
            </a:solidFill>
            <a:tailEnd type="triangle"/>
          </a:ln>
          <a:effectLst>
            <a:outerShdw blurRad="63500" dist="50912" dir="2700000" rotWithShape="0">
              <a:srgbClr val="000000"/>
            </a:outerShdw>
          </a:effectLst>
        </p:spPr>
        <p:txBody>
          <a:bodyPr lIns="0" tIns="0" rIns="0" bIns="0"/>
          <a:lstStyle/>
          <a:p>
            <a:pPr>
              <a:defRPr sz="1200">
                <a:latin typeface="Helvetica"/>
                <a:ea typeface="Helvetica"/>
                <a:cs typeface="Helvetica"/>
                <a:sym typeface="Helvetica"/>
              </a:defRPr>
            </a:pPr>
            <a:endParaRPr sz="1200"/>
          </a:p>
        </p:txBody>
      </p:sp>
      <p:sp>
        <p:nvSpPr>
          <p:cNvPr id="210" name="In general no analytic solution!"/>
          <p:cNvSpPr txBox="1"/>
          <p:nvPr/>
        </p:nvSpPr>
        <p:spPr>
          <a:xfrm>
            <a:off x="6422881" y="5528741"/>
            <a:ext cx="3686401" cy="359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tabLst>
                <a:tab pos="647700" algn="l"/>
                <a:tab pos="1308100" algn="l"/>
                <a:tab pos="1968500" algn="l"/>
                <a:tab pos="2616200" algn="l"/>
              </a:tabLst>
              <a:defRPr>
                <a:solidFill>
                  <a:srgbClr val="008000"/>
                </a:solidFill>
              </a:defRPr>
            </a:lvl1pPr>
          </a:lstStyle>
          <a:p>
            <a:r>
              <a:rPr dirty="0"/>
              <a:t>In general no analytic solution!</a:t>
            </a:r>
          </a:p>
        </p:txBody>
      </p:sp>
      <p:sp>
        <p:nvSpPr>
          <p:cNvPr id="211" name="Coupling must be small : constraints from observations!"/>
          <p:cNvSpPr txBox="1"/>
          <p:nvPr/>
        </p:nvSpPr>
        <p:spPr>
          <a:xfrm>
            <a:off x="1395841" y="5584908"/>
            <a:ext cx="4242242" cy="636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Lst>
              <a:defRPr>
                <a:solidFill>
                  <a:srgbClr val="3366FF"/>
                </a:solidFill>
              </a:defRPr>
            </a:lvl1pPr>
          </a:lstStyle>
          <a:p>
            <a:r>
              <a:rPr dirty="0"/>
              <a:t>Coupling must be small : constraints from observations!</a:t>
            </a:r>
          </a:p>
        </p:txBody>
      </p:sp>
      <p:sp>
        <p:nvSpPr>
          <p:cNvPr id="212" name="or"/>
          <p:cNvSpPr txBox="1"/>
          <p:nvPr/>
        </p:nvSpPr>
        <p:spPr>
          <a:xfrm>
            <a:off x="5769120" y="4833149"/>
            <a:ext cx="489601" cy="36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defRPr>
                <a:solidFill>
                  <a:srgbClr val="008000"/>
                </a:solidFill>
              </a:defRPr>
            </a:lvl1pPr>
          </a:lstStyle>
          <a:p>
            <a:r>
              <a:t>or</a:t>
            </a:r>
          </a:p>
        </p:txBody>
      </p:sp>
    </p:spTree>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45243</TotalTime>
  <Words>1604</Words>
  <Application>Microsoft Office PowerPoint</Application>
  <PresentationFormat>Widescreen</PresentationFormat>
  <Paragraphs>258</Paragraphs>
  <Slides>55</Slides>
  <Notes>1</Notes>
  <HiddenSlides>0</HiddenSlides>
  <MMClips>1</MMClips>
  <ScaleCrop>false</ScaleCrop>
  <HeadingPairs>
    <vt:vector size="8" baseType="variant">
      <vt:variant>
        <vt:lpstr>Fontes usadas</vt:lpstr>
      </vt:variant>
      <vt:variant>
        <vt:i4>14</vt:i4>
      </vt:variant>
      <vt:variant>
        <vt:lpstr>Tema</vt:lpstr>
      </vt:variant>
      <vt:variant>
        <vt:i4>1</vt:i4>
      </vt:variant>
      <vt:variant>
        <vt:lpstr>Servidores OLE inseridos</vt:lpstr>
      </vt:variant>
      <vt:variant>
        <vt:i4>1</vt:i4>
      </vt:variant>
      <vt:variant>
        <vt:lpstr>Títulos de slides</vt:lpstr>
      </vt:variant>
      <vt:variant>
        <vt:i4>55</vt:i4>
      </vt:variant>
    </vt:vector>
  </HeadingPairs>
  <TitlesOfParts>
    <vt:vector size="71" baseType="lpstr">
      <vt:lpstr>Algerian</vt:lpstr>
      <vt:lpstr>Arial</vt:lpstr>
      <vt:lpstr>Baskerville SemiBold</vt:lpstr>
      <vt:lpstr>Calibri</vt:lpstr>
      <vt:lpstr>Calibri Light</vt:lpstr>
      <vt:lpstr>Chalkboard</vt:lpstr>
      <vt:lpstr>Helvetica</vt:lpstr>
      <vt:lpstr>Lucida Calligraphy</vt:lpstr>
      <vt:lpstr>Lucida Grande</vt:lpstr>
      <vt:lpstr>Matura MT Script Capitals</vt:lpstr>
      <vt:lpstr>Menlo</vt:lpstr>
      <vt:lpstr>Tahoma</vt:lpstr>
      <vt:lpstr>Times New Roman</vt:lpstr>
      <vt:lpstr>Wingdings</vt:lpstr>
      <vt:lpstr>Tema do Office</vt:lpstr>
      <vt:lpstr>Acrobat Document</vt:lpstr>
      <vt:lpstr>Apresentação do PowerPoint</vt:lpstr>
      <vt:lpstr>                                Team</vt:lpstr>
      <vt:lpstr>                     Open Problems</vt:lpstr>
      <vt:lpstr>Apresentação do PowerPoint</vt:lpstr>
      <vt:lpstr>What is Dark Energy?</vt:lpstr>
      <vt:lpstr>What is causing the acceleration?</vt:lpstr>
      <vt:lpstr>Apresentação do PowerPoint</vt:lpstr>
      <vt:lpstr>Apresentação do PowerPoint</vt:lpstr>
      <vt:lpstr>DE/DM Interaction</vt:lpstr>
      <vt:lpstr>Apresentação do PowerPoint</vt:lpstr>
      <vt:lpstr>Apresentação do PowerPoint</vt:lpstr>
      <vt:lpstr>21 cm Physics – The Hyperfine Structure</vt:lpstr>
      <vt:lpstr>21 cm Cosmology: Motivation and Methods</vt:lpstr>
      <vt:lpstr>Intensity Mapping</vt:lpstr>
      <vt:lpstr>Apresentação do PowerPoint</vt:lpstr>
      <vt:lpstr>Apresentação do PowerPoint</vt:lpstr>
      <vt:lpstr>Bingo´s aims</vt:lpstr>
      <vt:lpstr>What is Bingo?</vt:lpstr>
      <vt:lpstr>The Instrument</vt:lpstr>
      <vt:lpstr>The Site</vt:lpstr>
      <vt:lpstr>The Site</vt:lpstr>
      <vt:lpstr>Apresentação do PowerPoint</vt:lpstr>
      <vt:lpstr>Uruguay</vt:lpstr>
      <vt:lpstr>Cachoeira Paulista (SP)</vt:lpstr>
      <vt:lpstr>Vão do Gato  (Cat’s den) Paraíba </vt:lpstr>
      <vt:lpstr>Urubu (Vulture), Paraíba</vt:lpstr>
      <vt:lpstr>      Motivations for BINGO</vt:lpstr>
      <vt:lpstr>Baryon Acoustic Oscillations (BAOs)</vt:lpstr>
      <vt:lpstr>Optical BAOs</vt:lpstr>
      <vt:lpstr>Baryon Acoustic Oscillations (BAOs)</vt:lpstr>
      <vt:lpstr>Apresentação do PowerPoint</vt:lpstr>
      <vt:lpstr>Apresentação do PowerPoint</vt:lpstr>
      <vt:lpstr>Apresentação do PowerPoint</vt:lpstr>
      <vt:lpstr>Apresentação do PowerPoint</vt:lpstr>
      <vt:lpstr>Apresentação do PowerPoint</vt:lpstr>
      <vt:lpstr>Apresentação do PowerPoint</vt:lpstr>
      <vt:lpstr>The various stages</vt:lpstr>
      <vt:lpstr>Stage 0</vt:lpstr>
      <vt:lpstr>Stage 1</vt:lpstr>
      <vt:lpstr>Stage 2</vt:lpstr>
      <vt:lpstr>Stage 2</vt:lpstr>
      <vt:lpstr>Stage 3</vt:lpstr>
      <vt:lpstr>Stage 4</vt:lpstr>
      <vt:lpstr>Theory</vt:lpstr>
      <vt:lpstr>Construction</vt:lpstr>
      <vt:lpstr>Outreach and education</vt:lpstr>
      <vt:lpstr>Outreach and education</vt:lpstr>
      <vt:lpstr>BINGO High Resolution</vt:lpstr>
      <vt:lpstr>BINGO-HR forecasts</vt:lpstr>
      <vt:lpstr>Apresentação do PowerPoint</vt:lpstr>
      <vt:lpstr>Apresentação do PowerPoint</vt:lpstr>
      <vt:lpstr>Support</vt:lpstr>
      <vt:lpstr>Main Collaborating Companies</vt:lpstr>
      <vt:lpstr>Main Collaborating Companies</vt:lpstr>
      <vt:lpstr>Visit our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elcio abdalla</dc:creator>
  <cp:lastModifiedBy>elcio abdalla</cp:lastModifiedBy>
  <cp:revision>13</cp:revision>
  <dcterms:created xsi:type="dcterms:W3CDTF">2022-08-12T17:11:22Z</dcterms:created>
  <dcterms:modified xsi:type="dcterms:W3CDTF">2023-05-01T21:41:19Z</dcterms:modified>
</cp:coreProperties>
</file>